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91" r:id="rId30"/>
    <p:sldId id="285" r:id="rId31"/>
    <p:sldId id="286" r:id="rId32"/>
    <p:sldId id="287" r:id="rId33"/>
    <p:sldId id="288" r:id="rId34"/>
    <p:sldId id="289" r:id="rId35"/>
    <p:sldId id="292" r:id="rId3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iZLX1m0Nq8DGj/AE5BB1lUgNmp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CB4AFC-E4BB-4943-A646-00F9B32E6AC0}">
  <a:tblStyle styleId="{2BCB4AFC-E4BB-4943-A646-00F9B32E6AC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660"/>
  </p:normalViewPr>
  <p:slideViewPr>
    <p:cSldViewPr snapToGrid="0">
      <p:cViewPr varScale="1">
        <p:scale>
          <a:sx n="68" d="100"/>
          <a:sy n="68" d="100"/>
        </p:scale>
        <p:origin x="1458"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46"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sz="1600" dirty="0"/>
              <a:t>splitting proportion</a:t>
            </a:r>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it-IT"/>
        </a:p>
      </c:txPr>
    </c:title>
    <c:autoTitleDeleted val="0"/>
    <c:plotArea>
      <c:layout/>
      <c:pieChart>
        <c:varyColors val="1"/>
        <c:ser>
          <c:idx val="0"/>
          <c:order val="0"/>
          <c:tx>
            <c:strRef>
              <c:f>Foglio1!$B$1</c:f>
              <c:strCache>
                <c:ptCount val="1"/>
                <c:pt idx="0">
                  <c:v>splitting proportion</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DB00-43D0-A8D7-43505444313D}"/>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DB00-43D0-A8D7-43505444313D}"/>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it-IT"/>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Foglio1!$A$2:$A$3</c:f>
              <c:strCache>
                <c:ptCount val="2"/>
                <c:pt idx="0">
                  <c:v>testing</c:v>
                </c:pt>
                <c:pt idx="1">
                  <c:v>training</c:v>
                </c:pt>
              </c:strCache>
            </c:strRef>
          </c:cat>
          <c:val>
            <c:numRef>
              <c:f>Foglio1!$B$2:$B$3</c:f>
              <c:numCache>
                <c:formatCode>General</c:formatCode>
                <c:ptCount val="2"/>
                <c:pt idx="0">
                  <c:v>0.25</c:v>
                </c:pt>
                <c:pt idx="1">
                  <c:v>0.75</c:v>
                </c:pt>
              </c:numCache>
            </c:numRef>
          </c:val>
          <c:extLst>
            <c:ext xmlns:c16="http://schemas.microsoft.com/office/drawing/2014/chart" uri="{C3380CC4-5D6E-409C-BE32-E72D297353CC}">
              <c16:uniqueId val="{00000000-DB00-43D0-A8D7-43505444313D}"/>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ayout>
        <c:manualLayout>
          <c:xMode val="edge"/>
          <c:yMode val="edge"/>
          <c:x val="0.18139716247202758"/>
          <c:y val="0.18256658185142124"/>
          <c:w val="0.67257289946104126"/>
          <c:h val="0.1270751546051481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it-IT"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5" name="Google Shape;32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GIOELE</a:t>
            </a:r>
            <a:endParaRPr/>
          </a:p>
        </p:txBody>
      </p:sp>
      <p:sp>
        <p:nvSpPr>
          <p:cNvPr id="326" name="Google Shape;32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4dd99afed_0_3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9" name="Google Shape;529;gc4dd99afed_0_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GIOELE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it-IT"/>
              <a:t>features, related with rhythm, spectral and tonal characteristics of music. We consider the features to be integrated over the whole duration of the audio segment by means of the central statistical moments up to the 4</a:t>
            </a:r>
            <a:r>
              <a:rPr lang="it-IT" baseline="30000"/>
              <a:t>th</a:t>
            </a:r>
            <a:r>
              <a:rPr lang="it-IT"/>
              <a:t> order. Support Vector Machine technique is then used to perform the classification task. </a:t>
            </a:r>
            <a:endParaRPr/>
          </a:p>
        </p:txBody>
      </p:sp>
      <p:sp>
        <p:nvSpPr>
          <p:cNvPr id="530" name="Google Shape;530;gc4dd99afed_0_3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c4dd99afed_1_3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8" name="Google Shape;538;gc4dd99afed_1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9" name="Google Shape;539;gc4dd99afed_1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6" name="Google Shape;54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GIOELE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it-IT"/>
              <a:t>features, related with rhythm, spectral and tonal characteristics of music. We consider the features to be integrated over the whole duration of the audio segment by means of the central statistical moments up to the 4</a:t>
            </a:r>
            <a:r>
              <a:rPr lang="it-IT" baseline="30000"/>
              <a:t>th</a:t>
            </a:r>
            <a:r>
              <a:rPr lang="it-IT"/>
              <a:t> order. Support Vector Machine technique is then used to perform the classification task. </a:t>
            </a:r>
            <a:endParaRPr/>
          </a:p>
        </p:txBody>
      </p:sp>
      <p:sp>
        <p:nvSpPr>
          <p:cNvPr id="547" name="Google Shape;54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56" name="Google Shape;556;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c4dd99afed_0_5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gc4dd99afed_0_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it-IT" sz="1200"/>
              <a:t>(Harmonic Change Detection Function)</a:t>
            </a:r>
            <a:endParaRPr/>
          </a:p>
          <a:p>
            <a:pPr marL="0" lvl="0" indent="0" algn="l" rtl="0">
              <a:lnSpc>
                <a:spcPct val="100000"/>
              </a:lnSpc>
              <a:spcBef>
                <a:spcPts val="0"/>
              </a:spcBef>
              <a:spcAft>
                <a:spcPts val="0"/>
              </a:spcAft>
              <a:buSzPts val="1400"/>
              <a:buNone/>
            </a:pPr>
            <a:r>
              <a:rPr lang="it-IT"/>
              <a:t>A – Spectrogram</a:t>
            </a:r>
            <a:endParaRPr/>
          </a:p>
          <a:p>
            <a:pPr marL="0" lvl="0" indent="0" algn="l" rtl="0">
              <a:lnSpc>
                <a:spcPct val="100000"/>
              </a:lnSpc>
              <a:spcBef>
                <a:spcPts val="0"/>
              </a:spcBef>
              <a:spcAft>
                <a:spcPts val="0"/>
              </a:spcAft>
              <a:buSzPts val="1400"/>
              <a:buNone/>
            </a:pPr>
            <a:r>
              <a:rPr lang="it-IT"/>
              <a:t>B – MFCCs</a:t>
            </a:r>
            <a:endParaRPr/>
          </a:p>
          <a:p>
            <a:pPr marL="0" lvl="0" indent="0" algn="l" rtl="0">
              <a:lnSpc>
                <a:spcPct val="100000"/>
              </a:lnSpc>
              <a:spcBef>
                <a:spcPts val="0"/>
              </a:spcBef>
              <a:spcAft>
                <a:spcPts val="0"/>
              </a:spcAft>
              <a:buSzPts val="1400"/>
              <a:buNone/>
            </a:pPr>
            <a:r>
              <a:rPr lang="it-IT"/>
              <a:t>C –chromagram</a:t>
            </a:r>
            <a:endParaRPr/>
          </a:p>
          <a:p>
            <a:pPr marL="0" lvl="0" indent="0" algn="l" rtl="0">
              <a:lnSpc>
                <a:spcPct val="100000"/>
              </a:lnSpc>
              <a:spcBef>
                <a:spcPts val="0"/>
              </a:spcBef>
              <a:spcAft>
                <a:spcPts val="0"/>
              </a:spcAft>
              <a:buSzPts val="1400"/>
              <a:buNone/>
            </a:pPr>
            <a:r>
              <a:rPr lang="it-IT"/>
              <a:t>D- spectral centroid</a:t>
            </a:r>
            <a:endParaRPr/>
          </a:p>
          <a:p>
            <a:pPr marL="0" lvl="0" indent="0" algn="l" rtl="0">
              <a:lnSpc>
                <a:spcPct val="100000"/>
              </a:lnSpc>
              <a:spcBef>
                <a:spcPts val="0"/>
              </a:spcBef>
              <a:spcAft>
                <a:spcPts val="0"/>
              </a:spcAft>
              <a:buSzPts val="1400"/>
              <a:buNone/>
            </a:pPr>
            <a:r>
              <a:rPr lang="it-IT"/>
              <a:t>E- tonal centroid</a:t>
            </a:r>
            <a:endParaRPr/>
          </a:p>
        </p:txBody>
      </p:sp>
      <p:sp>
        <p:nvSpPr>
          <p:cNvPr id="565" name="Google Shape;565;gc4dd99afed_0_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74" name="Google Shape;57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1" name="Google Shape;58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sz="1200" b="0" i="0">
                <a:solidFill>
                  <a:schemeClr val="dk1"/>
                </a:solidFill>
                <a:latin typeface="Calibri"/>
                <a:ea typeface="Calibri"/>
                <a:cs typeface="Calibri"/>
                <a:sym typeface="Calibri"/>
              </a:rPr>
              <a:t>MARTINO</a:t>
            </a:r>
            <a:endParaRPr/>
          </a:p>
          <a:p>
            <a:pPr marL="0" lvl="0" indent="0" algn="l" rtl="0">
              <a:lnSpc>
                <a:spcPct val="100000"/>
              </a:lnSpc>
              <a:spcBef>
                <a:spcPts val="0"/>
              </a:spcBef>
              <a:spcAft>
                <a:spcPts val="0"/>
              </a:spcAft>
              <a:buSzPts val="1400"/>
              <a:buNone/>
            </a:pPr>
            <a:endParaRPr sz="1200" b="0" i="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400"/>
              <a:buNone/>
            </a:pPr>
            <a:r>
              <a:rPr lang="it-IT" sz="1200" b="0" i="0">
                <a:solidFill>
                  <a:schemeClr val="dk1"/>
                </a:solidFill>
                <a:latin typeface="Calibri"/>
                <a:ea typeface="Calibri"/>
                <a:cs typeface="Calibri"/>
                <a:sym typeface="Calibri"/>
              </a:rPr>
              <a:t>Where </a:t>
            </a:r>
            <a:r>
              <a:rPr lang="it-IT" sz="1200" b="0" i="0" u="none" strike="noStrike">
                <a:solidFill>
                  <a:schemeClr val="dk1"/>
                </a:solidFill>
                <a:latin typeface="Calibri"/>
                <a:ea typeface="Calibri"/>
                <a:cs typeface="Calibri"/>
                <a:sym typeface="Calibri"/>
              </a:rPr>
              <a:t>μi,j</a:t>
            </a:r>
            <a:endParaRPr sz="1200" b="0" i="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400"/>
              <a:buNone/>
            </a:pPr>
            <a:r>
              <a:rPr lang="it-IT" sz="1200" b="0" i="0">
                <a:solidFill>
                  <a:schemeClr val="dk1"/>
                </a:solidFill>
                <a:latin typeface="Calibri"/>
                <a:ea typeface="Calibri"/>
                <a:cs typeface="Calibri"/>
                <a:sym typeface="Calibri"/>
              </a:rPr>
              <a:t> are respectively the means of one specific feature for each of the two classes under analysis and  </a:t>
            </a:r>
            <a:r>
              <a:rPr lang="it-IT" sz="1200" b="0" i="0" u="none" strike="noStrike">
                <a:solidFill>
                  <a:schemeClr val="dk1"/>
                </a:solidFill>
                <a:latin typeface="Calibri"/>
                <a:ea typeface="Calibri"/>
                <a:cs typeface="Calibri"/>
                <a:sym typeface="Calibri"/>
              </a:rPr>
              <a:t>σi,j</a:t>
            </a:r>
            <a:endParaRPr sz="1200" b="0" i="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400"/>
              <a:buNone/>
            </a:pPr>
            <a:r>
              <a:rPr lang="it-IT" sz="1200" b="0" i="0">
                <a:solidFill>
                  <a:schemeClr val="dk1"/>
                </a:solidFill>
                <a:latin typeface="Calibri"/>
                <a:ea typeface="Calibri"/>
                <a:cs typeface="Calibri"/>
                <a:sym typeface="Calibri"/>
              </a:rPr>
              <a:t> are the variances.</a:t>
            </a:r>
            <a:endParaRPr/>
          </a:p>
        </p:txBody>
      </p:sp>
      <p:sp>
        <p:nvSpPr>
          <p:cNvPr id="582" name="Google Shape;58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1" name="Google Shape;59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MARTINO</a:t>
            </a:r>
            <a:endParaRPr/>
          </a:p>
        </p:txBody>
      </p:sp>
      <p:sp>
        <p:nvSpPr>
          <p:cNvPr id="592" name="Google Shape;59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0" name="Google Shape;60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OLIVIERO</a:t>
            </a:r>
            <a:endParaRPr/>
          </a:p>
        </p:txBody>
      </p:sp>
      <p:sp>
        <p:nvSpPr>
          <p:cNvPr id="601" name="Google Shape;601;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0" name="Google Shape;61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it-IT"/>
              <a:t>TOMMASO</a:t>
            </a:r>
            <a:endParaRPr/>
          </a:p>
        </p:txBody>
      </p:sp>
      <p:sp>
        <p:nvSpPr>
          <p:cNvPr id="611" name="Google Shape;611;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c4dd99afed_1_5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0" name="Google Shape;460;gc4dd99afed_1_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1" name="Google Shape;461;gc4dd99afed_1_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c4dd99afed_0_7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9" name="Google Shape;619;gc4dd99afed_0_7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0" name="Google Shape;620;gc4dd99afed_0_7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c4dd99afed_1_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7" name="Google Shape;627;gc4dd99afed_1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8" name="Google Shape;628;gc4dd99afed_1_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c65e4c9864_0_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6" name="Google Shape;636;gc65e4c9864_0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7" name="Google Shape;637;gc65e4c9864_0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c4dd99afed_1_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4" name="Google Shape;644;gc4dd99afed_1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5" name="Google Shape;645;gc4dd99afed_1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c65e4c9864_0_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c65e4c986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3" name="Google Shape;653;gc65e4c9864_0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it-IT"/>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c4dd99afed_1_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9" name="Google Shape;659;gc4dd99afed_1_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0" name="Google Shape;660;gc4dd99afed_1_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c65e4c9864_0_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7" name="Google Shape;667;gc65e4c9864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8" name="Google Shape;668;gc65e4c9864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c4dd99afed_1_10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c4dd99afed_1_1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8" name="Google Shape;678;gc4dd99afed_1_10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c4dd99afed_1_1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3" name="Google Shape;693;gc4dd99afed_1_1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4" name="Google Shape;694;gc4dd99afed_1_1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c87278f61b_0_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c87278f61b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6" name="Google Shape;716;gc87278f61b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it-IT"/>
              <a:t>30</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c87278f61b_0_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c87278f61b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0" name="Google Shape;470;gc87278f61b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it-IT"/>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c4dd99afed_1_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3" name="Google Shape;723;gc4dd99afed_1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4" name="Google Shape;724;gc4dd99afed_1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31</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c4dd99afed_1_12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1" name="Google Shape;731;gc4dd99afed_1_1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2" name="Google Shape;732;gc4dd99afed_1_1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32</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c4dd99afed_1_13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1" name="Google Shape;741;gc4dd99afed_1_1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2" name="Google Shape;742;gc4dd99afed_1_1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33</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c4dd99afed_1_14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1" name="Google Shape;751;gc4dd99afed_1_1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2" name="Google Shape;752;gc4dd99afed_1_1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it-IT"/>
              <a:t>34</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c4dd99afed_1_4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7" name="Google Shape;477;gc4dd99afed_1_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8" name="Google Shape;478;gc4dd99afed_1_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c4dd99afed_1_4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7" name="Google Shape;487;gc4dd99afed_1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8" name="Google Shape;488;gc4dd99afed_1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c4dd99afed_1_6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6" name="Google Shape;496;gc4dd99afed_1_6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7" name="Google Shape;497;gc4dd99afed_1_6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c4dd99afed_1_6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5" name="Google Shape;505;gc4dd99afed_1_6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6" name="Google Shape;506;gc4dd99afed_1_6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c4dd99afed_1_7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3" name="Google Shape;513;gc4dd99afed_1_7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4" name="Google Shape;514;gc4dd99afed_1_7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c4dd99afed_1_8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1" name="Google Shape;521;gc4dd99afed_1_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22" name="Google Shape;522;gc4dd99afed_1_8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it-IT"/>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Diapositiva titolo">
  <p:cSld name="2_Diapositiva titolo">
    <p:spTree>
      <p:nvGrpSpPr>
        <p:cNvPr id="1" name="Shape 12"/>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magine con didascalia" type="picTx">
  <p:cSld name="PICTURE_WITH_CAPTION_TEXT">
    <p:spTree>
      <p:nvGrpSpPr>
        <p:cNvPr id="1" name="Shape 304"/>
        <p:cNvGrpSpPr/>
        <p:nvPr/>
      </p:nvGrpSpPr>
      <p:grpSpPr>
        <a:xfrm>
          <a:off x="0" y="0"/>
          <a:ext cx="0" cy="0"/>
          <a:chOff x="0" y="0"/>
          <a:chExt cx="0" cy="0"/>
        </a:xfrm>
      </p:grpSpPr>
      <p:sp>
        <p:nvSpPr>
          <p:cNvPr id="305" name="Google Shape;305;p2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6" name="Google Shape;306;p23"/>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640"/>
              </a:spcBef>
              <a:spcAft>
                <a:spcPts val="0"/>
              </a:spcAft>
              <a:buClr>
                <a:schemeClr val="dk1"/>
              </a:buClr>
              <a:buSzPts val="3200"/>
              <a:buFont typeface="Noto Sans Symbols"/>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307" name="Google Shape;307;p2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308" name="Google Shape;308;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9" name="Google Shape;309;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10" name="Google Shape;310;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olo e testo verticale" type="vertTx">
  <p:cSld name="VERTICAL_TEXT">
    <p:spTree>
      <p:nvGrpSpPr>
        <p:cNvPr id="1" name="Shape 311"/>
        <p:cNvGrpSpPr/>
        <p:nvPr/>
      </p:nvGrpSpPr>
      <p:grpSpPr>
        <a:xfrm>
          <a:off x="0" y="0"/>
          <a:ext cx="0" cy="0"/>
          <a:chOff x="0" y="0"/>
          <a:chExt cx="0" cy="0"/>
        </a:xfrm>
      </p:grpSpPr>
      <p:sp>
        <p:nvSpPr>
          <p:cNvPr id="312" name="Google Shape;312;p24"/>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3" name="Google Shape;313;p24"/>
          <p:cNvSpPr txBox="1">
            <a:spLocks noGrp="1"/>
          </p:cNvSpPr>
          <p:nvPr>
            <p:ph type="body" idx="1"/>
          </p:nvPr>
        </p:nvSpPr>
        <p:spPr>
          <a:xfrm rot="5400000">
            <a:off x="2265945" y="-208544"/>
            <a:ext cx="4525963" cy="814345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dk1"/>
              </a:buClr>
              <a:buSzPts val="1800"/>
              <a:buNone/>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14" name="Google Shape;314;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15" name="Google Shape;315;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16" name="Google Shape;316;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olo verticale e testo" type="vertTitleAndTx">
  <p:cSld name="VERTICAL_TITLE_AND_VERTICAL_TEXT">
    <p:spTree>
      <p:nvGrpSpPr>
        <p:cNvPr id="1" name="Shape 317"/>
        <p:cNvGrpSpPr/>
        <p:nvPr/>
      </p:nvGrpSpPr>
      <p:grpSpPr>
        <a:xfrm>
          <a:off x="0" y="0"/>
          <a:ext cx="0" cy="0"/>
          <a:chOff x="0" y="0"/>
          <a:chExt cx="0" cy="0"/>
        </a:xfrm>
      </p:grpSpPr>
      <p:sp>
        <p:nvSpPr>
          <p:cNvPr id="318" name="Google Shape;318;p25"/>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9" name="Google Shape;319;p25"/>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dk1"/>
              </a:buClr>
              <a:buSzPts val="1800"/>
              <a:buNone/>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20" name="Google Shape;320;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21" name="Google Shape;321;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22" name="Google Shape;322;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olo e contenuto" type="obj">
  <p:cSld name="OBJECT">
    <p:spTree>
      <p:nvGrpSpPr>
        <p:cNvPr id="1" name="Shape 13"/>
        <p:cNvGrpSpPr/>
        <p:nvPr/>
      </p:nvGrpSpPr>
      <p:grpSpPr>
        <a:xfrm>
          <a:off x="0" y="0"/>
          <a:ext cx="0" cy="0"/>
          <a:chOff x="0" y="0"/>
          <a:chExt cx="0" cy="0"/>
        </a:xfrm>
      </p:grpSpPr>
      <p:sp>
        <p:nvSpPr>
          <p:cNvPr id="14" name="Google Shape;14;p15"/>
          <p:cNvSpPr/>
          <p:nvPr/>
        </p:nvSpPr>
        <p:spPr>
          <a:xfrm>
            <a:off x="0" y="1"/>
            <a:ext cx="9144000" cy="1269904"/>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 name="Google Shape;15;p15"/>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5"/>
          <p:cNvSpPr txBox="1">
            <a:spLocks noGrp="1"/>
          </p:cNvSpPr>
          <p:nvPr>
            <p:ph type="body" idx="1"/>
          </p:nvPr>
        </p:nvSpPr>
        <p:spPr>
          <a:xfrm>
            <a:off x="457200" y="1600200"/>
            <a:ext cx="8323726" cy="45259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dk1"/>
              </a:buClr>
              <a:buSzPts val="1800"/>
              <a:buNone/>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 name="Google Shape;17;p15"/>
          <p:cNvSpPr/>
          <p:nvPr/>
        </p:nvSpPr>
        <p:spPr>
          <a:xfrm>
            <a:off x="0" y="6126162"/>
            <a:ext cx="9144000" cy="731837"/>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 name="Google Shape;18;p15"/>
          <p:cNvSpPr txBox="1"/>
          <p:nvPr/>
        </p:nvSpPr>
        <p:spPr>
          <a:xfrm>
            <a:off x="157778" y="6363505"/>
            <a:ext cx="306917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it-IT" sz="1200" b="1" i="0" u="none" strike="noStrike" cap="none">
                <a:solidFill>
                  <a:srgbClr val="FFFFFF"/>
                </a:solidFill>
                <a:latin typeface="Arial"/>
                <a:ea typeface="Arial"/>
                <a:cs typeface="Arial"/>
                <a:sym typeface="Arial"/>
              </a:rPr>
              <a:t>Nome Cognome, assoc.prof. ABC Dept.</a:t>
            </a:r>
            <a:endParaRPr sz="1200" b="1" i="0" u="none" strike="noStrike" cap="none">
              <a:solidFill>
                <a:srgbClr val="FFFFFF"/>
              </a:solidFill>
              <a:latin typeface="Arial"/>
              <a:ea typeface="Arial"/>
              <a:cs typeface="Arial"/>
              <a:sym typeface="Arial"/>
            </a:endParaRPr>
          </a:p>
        </p:txBody>
      </p:sp>
      <p:grpSp>
        <p:nvGrpSpPr>
          <p:cNvPr id="19" name="Google Shape;19;p15"/>
          <p:cNvGrpSpPr/>
          <p:nvPr/>
        </p:nvGrpSpPr>
        <p:grpSpPr>
          <a:xfrm>
            <a:off x="48007" y="1089904"/>
            <a:ext cx="9036648" cy="180000"/>
            <a:chOff x="1218340" y="275867"/>
            <a:chExt cx="17715122" cy="567843"/>
          </a:xfrm>
        </p:grpSpPr>
        <p:cxnSp>
          <p:nvCxnSpPr>
            <p:cNvPr id="20" name="Google Shape;20;p15"/>
            <p:cNvCxnSpPr/>
            <p:nvPr/>
          </p:nvCxnSpPr>
          <p:spPr>
            <a:xfrm>
              <a:off x="121834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 name="Google Shape;21;p15"/>
            <p:cNvCxnSpPr/>
            <p:nvPr/>
          </p:nvCxnSpPr>
          <p:spPr>
            <a:xfrm>
              <a:off x="136720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 name="Google Shape;22;p15"/>
            <p:cNvCxnSpPr/>
            <p:nvPr/>
          </p:nvCxnSpPr>
          <p:spPr>
            <a:xfrm>
              <a:off x="151607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 name="Google Shape;23;p15"/>
            <p:cNvCxnSpPr/>
            <p:nvPr/>
          </p:nvCxnSpPr>
          <p:spPr>
            <a:xfrm>
              <a:off x="16649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 name="Google Shape;24;p15"/>
            <p:cNvCxnSpPr/>
            <p:nvPr/>
          </p:nvCxnSpPr>
          <p:spPr>
            <a:xfrm>
              <a:off x="18138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 name="Google Shape;25;p15"/>
            <p:cNvCxnSpPr/>
            <p:nvPr/>
          </p:nvCxnSpPr>
          <p:spPr>
            <a:xfrm>
              <a:off x="19626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 name="Google Shape;26;p15"/>
            <p:cNvCxnSpPr/>
            <p:nvPr/>
          </p:nvCxnSpPr>
          <p:spPr>
            <a:xfrm>
              <a:off x="21115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7" name="Google Shape;27;p15"/>
            <p:cNvCxnSpPr/>
            <p:nvPr/>
          </p:nvCxnSpPr>
          <p:spPr>
            <a:xfrm>
              <a:off x="22604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8" name="Google Shape;28;p15"/>
            <p:cNvCxnSpPr/>
            <p:nvPr/>
          </p:nvCxnSpPr>
          <p:spPr>
            <a:xfrm>
              <a:off x="240927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9" name="Google Shape;29;p15"/>
            <p:cNvCxnSpPr/>
            <p:nvPr/>
          </p:nvCxnSpPr>
          <p:spPr>
            <a:xfrm>
              <a:off x="255814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0" name="Google Shape;30;p15"/>
            <p:cNvCxnSpPr/>
            <p:nvPr/>
          </p:nvCxnSpPr>
          <p:spPr>
            <a:xfrm>
              <a:off x="270701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1" name="Google Shape;31;p15"/>
            <p:cNvCxnSpPr/>
            <p:nvPr/>
          </p:nvCxnSpPr>
          <p:spPr>
            <a:xfrm>
              <a:off x="28558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2" name="Google Shape;32;p15"/>
            <p:cNvCxnSpPr/>
            <p:nvPr/>
          </p:nvCxnSpPr>
          <p:spPr>
            <a:xfrm>
              <a:off x="30047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 name="Google Shape;33;p15"/>
            <p:cNvCxnSpPr/>
            <p:nvPr/>
          </p:nvCxnSpPr>
          <p:spPr>
            <a:xfrm>
              <a:off x="31536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 name="Google Shape;34;p15"/>
            <p:cNvCxnSpPr/>
            <p:nvPr/>
          </p:nvCxnSpPr>
          <p:spPr>
            <a:xfrm>
              <a:off x="33024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 name="Google Shape;35;p15"/>
            <p:cNvCxnSpPr/>
            <p:nvPr/>
          </p:nvCxnSpPr>
          <p:spPr>
            <a:xfrm>
              <a:off x="34513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 name="Google Shape;36;p15"/>
            <p:cNvCxnSpPr/>
            <p:nvPr/>
          </p:nvCxnSpPr>
          <p:spPr>
            <a:xfrm>
              <a:off x="360021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 name="Google Shape;37;p15"/>
            <p:cNvCxnSpPr/>
            <p:nvPr/>
          </p:nvCxnSpPr>
          <p:spPr>
            <a:xfrm>
              <a:off x="374907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 name="Google Shape;38;p15"/>
            <p:cNvCxnSpPr/>
            <p:nvPr/>
          </p:nvCxnSpPr>
          <p:spPr>
            <a:xfrm>
              <a:off x="389794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 name="Google Shape;39;p15"/>
            <p:cNvCxnSpPr/>
            <p:nvPr/>
          </p:nvCxnSpPr>
          <p:spPr>
            <a:xfrm>
              <a:off x="40468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 name="Google Shape;40;p15"/>
            <p:cNvCxnSpPr/>
            <p:nvPr/>
          </p:nvCxnSpPr>
          <p:spPr>
            <a:xfrm>
              <a:off x="41956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 name="Google Shape;41;p15"/>
            <p:cNvCxnSpPr/>
            <p:nvPr/>
          </p:nvCxnSpPr>
          <p:spPr>
            <a:xfrm>
              <a:off x="434454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 name="Google Shape;42;p15"/>
            <p:cNvCxnSpPr/>
            <p:nvPr/>
          </p:nvCxnSpPr>
          <p:spPr>
            <a:xfrm>
              <a:off x="449341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 name="Google Shape;43;p15"/>
            <p:cNvCxnSpPr/>
            <p:nvPr/>
          </p:nvCxnSpPr>
          <p:spPr>
            <a:xfrm>
              <a:off x="464228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 name="Google Shape;44;p15"/>
            <p:cNvCxnSpPr/>
            <p:nvPr/>
          </p:nvCxnSpPr>
          <p:spPr>
            <a:xfrm>
              <a:off x="479114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 name="Google Shape;45;p15"/>
            <p:cNvCxnSpPr/>
            <p:nvPr/>
          </p:nvCxnSpPr>
          <p:spPr>
            <a:xfrm>
              <a:off x="494001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6" name="Google Shape;46;p15"/>
            <p:cNvCxnSpPr/>
            <p:nvPr/>
          </p:nvCxnSpPr>
          <p:spPr>
            <a:xfrm>
              <a:off x="508888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7" name="Google Shape;47;p15"/>
            <p:cNvCxnSpPr/>
            <p:nvPr/>
          </p:nvCxnSpPr>
          <p:spPr>
            <a:xfrm>
              <a:off x="523774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8" name="Google Shape;48;p15"/>
            <p:cNvCxnSpPr/>
            <p:nvPr/>
          </p:nvCxnSpPr>
          <p:spPr>
            <a:xfrm>
              <a:off x="538661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9" name="Google Shape;49;p15"/>
            <p:cNvCxnSpPr/>
            <p:nvPr/>
          </p:nvCxnSpPr>
          <p:spPr>
            <a:xfrm>
              <a:off x="553548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0" name="Google Shape;50;p15"/>
            <p:cNvCxnSpPr/>
            <p:nvPr/>
          </p:nvCxnSpPr>
          <p:spPr>
            <a:xfrm>
              <a:off x="568435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1" name="Google Shape;51;p15"/>
            <p:cNvCxnSpPr/>
            <p:nvPr/>
          </p:nvCxnSpPr>
          <p:spPr>
            <a:xfrm>
              <a:off x="583321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2" name="Google Shape;52;p15"/>
            <p:cNvCxnSpPr/>
            <p:nvPr/>
          </p:nvCxnSpPr>
          <p:spPr>
            <a:xfrm>
              <a:off x="598208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3" name="Google Shape;53;p15"/>
            <p:cNvCxnSpPr/>
            <p:nvPr/>
          </p:nvCxnSpPr>
          <p:spPr>
            <a:xfrm>
              <a:off x="613095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4" name="Google Shape;54;p15"/>
            <p:cNvCxnSpPr/>
            <p:nvPr/>
          </p:nvCxnSpPr>
          <p:spPr>
            <a:xfrm>
              <a:off x="627981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5" name="Google Shape;55;p15"/>
            <p:cNvCxnSpPr/>
            <p:nvPr/>
          </p:nvCxnSpPr>
          <p:spPr>
            <a:xfrm>
              <a:off x="642868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6" name="Google Shape;56;p15"/>
            <p:cNvCxnSpPr/>
            <p:nvPr/>
          </p:nvCxnSpPr>
          <p:spPr>
            <a:xfrm>
              <a:off x="657755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7" name="Google Shape;57;p15"/>
            <p:cNvCxnSpPr/>
            <p:nvPr/>
          </p:nvCxnSpPr>
          <p:spPr>
            <a:xfrm>
              <a:off x="672641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8" name="Google Shape;58;p15"/>
            <p:cNvCxnSpPr/>
            <p:nvPr/>
          </p:nvCxnSpPr>
          <p:spPr>
            <a:xfrm>
              <a:off x="687528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9" name="Google Shape;59;p15"/>
            <p:cNvCxnSpPr/>
            <p:nvPr/>
          </p:nvCxnSpPr>
          <p:spPr>
            <a:xfrm>
              <a:off x="702415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0" name="Google Shape;60;p15"/>
            <p:cNvCxnSpPr/>
            <p:nvPr/>
          </p:nvCxnSpPr>
          <p:spPr>
            <a:xfrm>
              <a:off x="717302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1" name="Google Shape;61;p15"/>
            <p:cNvCxnSpPr/>
            <p:nvPr/>
          </p:nvCxnSpPr>
          <p:spPr>
            <a:xfrm>
              <a:off x="732188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2" name="Google Shape;62;p15"/>
            <p:cNvCxnSpPr/>
            <p:nvPr/>
          </p:nvCxnSpPr>
          <p:spPr>
            <a:xfrm>
              <a:off x="747075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3" name="Google Shape;63;p15"/>
            <p:cNvCxnSpPr/>
            <p:nvPr/>
          </p:nvCxnSpPr>
          <p:spPr>
            <a:xfrm>
              <a:off x="761962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4" name="Google Shape;64;p15"/>
            <p:cNvCxnSpPr/>
            <p:nvPr/>
          </p:nvCxnSpPr>
          <p:spPr>
            <a:xfrm>
              <a:off x="776848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5" name="Google Shape;65;p15"/>
            <p:cNvCxnSpPr/>
            <p:nvPr/>
          </p:nvCxnSpPr>
          <p:spPr>
            <a:xfrm>
              <a:off x="791735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6" name="Google Shape;66;p15"/>
            <p:cNvCxnSpPr/>
            <p:nvPr/>
          </p:nvCxnSpPr>
          <p:spPr>
            <a:xfrm>
              <a:off x="806622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7" name="Google Shape;67;p15"/>
            <p:cNvCxnSpPr/>
            <p:nvPr/>
          </p:nvCxnSpPr>
          <p:spPr>
            <a:xfrm>
              <a:off x="821508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8" name="Google Shape;68;p15"/>
            <p:cNvCxnSpPr/>
            <p:nvPr/>
          </p:nvCxnSpPr>
          <p:spPr>
            <a:xfrm>
              <a:off x="836395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9" name="Google Shape;69;p15"/>
            <p:cNvCxnSpPr/>
            <p:nvPr/>
          </p:nvCxnSpPr>
          <p:spPr>
            <a:xfrm>
              <a:off x="851282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0" name="Google Shape;70;p15"/>
            <p:cNvCxnSpPr/>
            <p:nvPr/>
          </p:nvCxnSpPr>
          <p:spPr>
            <a:xfrm>
              <a:off x="866169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1" name="Google Shape;71;p15"/>
            <p:cNvCxnSpPr/>
            <p:nvPr/>
          </p:nvCxnSpPr>
          <p:spPr>
            <a:xfrm>
              <a:off x="881055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2" name="Google Shape;72;p15"/>
            <p:cNvCxnSpPr/>
            <p:nvPr/>
          </p:nvCxnSpPr>
          <p:spPr>
            <a:xfrm>
              <a:off x="895942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3" name="Google Shape;73;p15"/>
            <p:cNvCxnSpPr/>
            <p:nvPr/>
          </p:nvCxnSpPr>
          <p:spPr>
            <a:xfrm>
              <a:off x="910829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4" name="Google Shape;74;p15"/>
            <p:cNvCxnSpPr/>
            <p:nvPr/>
          </p:nvCxnSpPr>
          <p:spPr>
            <a:xfrm>
              <a:off x="925715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5" name="Google Shape;75;p15"/>
            <p:cNvCxnSpPr/>
            <p:nvPr/>
          </p:nvCxnSpPr>
          <p:spPr>
            <a:xfrm>
              <a:off x="940602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6" name="Google Shape;76;p15"/>
            <p:cNvCxnSpPr/>
            <p:nvPr/>
          </p:nvCxnSpPr>
          <p:spPr>
            <a:xfrm>
              <a:off x="955489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7" name="Google Shape;77;p15"/>
            <p:cNvCxnSpPr/>
            <p:nvPr/>
          </p:nvCxnSpPr>
          <p:spPr>
            <a:xfrm>
              <a:off x="970375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8" name="Google Shape;78;p15"/>
            <p:cNvCxnSpPr/>
            <p:nvPr/>
          </p:nvCxnSpPr>
          <p:spPr>
            <a:xfrm>
              <a:off x="985262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9" name="Google Shape;79;p15"/>
            <p:cNvCxnSpPr/>
            <p:nvPr/>
          </p:nvCxnSpPr>
          <p:spPr>
            <a:xfrm>
              <a:off x="1000149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0" name="Google Shape;80;p15"/>
            <p:cNvCxnSpPr/>
            <p:nvPr/>
          </p:nvCxnSpPr>
          <p:spPr>
            <a:xfrm>
              <a:off x="1015036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1" name="Google Shape;81;p15"/>
            <p:cNvCxnSpPr/>
            <p:nvPr/>
          </p:nvCxnSpPr>
          <p:spPr>
            <a:xfrm>
              <a:off x="1029922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2" name="Google Shape;82;p15"/>
            <p:cNvCxnSpPr/>
            <p:nvPr/>
          </p:nvCxnSpPr>
          <p:spPr>
            <a:xfrm>
              <a:off x="1044809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3" name="Google Shape;83;p15"/>
            <p:cNvCxnSpPr/>
            <p:nvPr/>
          </p:nvCxnSpPr>
          <p:spPr>
            <a:xfrm>
              <a:off x="1059696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4" name="Google Shape;84;p15"/>
            <p:cNvCxnSpPr/>
            <p:nvPr/>
          </p:nvCxnSpPr>
          <p:spPr>
            <a:xfrm>
              <a:off x="1074582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5" name="Google Shape;85;p15"/>
            <p:cNvCxnSpPr/>
            <p:nvPr/>
          </p:nvCxnSpPr>
          <p:spPr>
            <a:xfrm>
              <a:off x="1089469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6" name="Google Shape;86;p15"/>
            <p:cNvCxnSpPr/>
            <p:nvPr/>
          </p:nvCxnSpPr>
          <p:spPr>
            <a:xfrm>
              <a:off x="1104356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7" name="Google Shape;87;p15"/>
            <p:cNvCxnSpPr/>
            <p:nvPr/>
          </p:nvCxnSpPr>
          <p:spPr>
            <a:xfrm>
              <a:off x="1119242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8" name="Google Shape;88;p15"/>
            <p:cNvCxnSpPr/>
            <p:nvPr/>
          </p:nvCxnSpPr>
          <p:spPr>
            <a:xfrm>
              <a:off x="1134129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9" name="Google Shape;89;p15"/>
            <p:cNvCxnSpPr/>
            <p:nvPr/>
          </p:nvCxnSpPr>
          <p:spPr>
            <a:xfrm>
              <a:off x="1149016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0" name="Google Shape;90;p15"/>
            <p:cNvCxnSpPr/>
            <p:nvPr/>
          </p:nvCxnSpPr>
          <p:spPr>
            <a:xfrm>
              <a:off x="1163903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1" name="Google Shape;91;p15"/>
            <p:cNvCxnSpPr/>
            <p:nvPr/>
          </p:nvCxnSpPr>
          <p:spPr>
            <a:xfrm>
              <a:off x="1178789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2" name="Google Shape;92;p15"/>
            <p:cNvCxnSpPr/>
            <p:nvPr/>
          </p:nvCxnSpPr>
          <p:spPr>
            <a:xfrm>
              <a:off x="1193676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3" name="Google Shape;93;p15"/>
            <p:cNvCxnSpPr/>
            <p:nvPr/>
          </p:nvCxnSpPr>
          <p:spPr>
            <a:xfrm>
              <a:off x="1208563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4" name="Google Shape;94;p15"/>
            <p:cNvCxnSpPr/>
            <p:nvPr/>
          </p:nvCxnSpPr>
          <p:spPr>
            <a:xfrm>
              <a:off x="1223449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5" name="Google Shape;95;p15"/>
            <p:cNvCxnSpPr/>
            <p:nvPr/>
          </p:nvCxnSpPr>
          <p:spPr>
            <a:xfrm>
              <a:off x="1238336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6" name="Google Shape;96;p15"/>
            <p:cNvCxnSpPr/>
            <p:nvPr/>
          </p:nvCxnSpPr>
          <p:spPr>
            <a:xfrm>
              <a:off x="1253223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7" name="Google Shape;97;p15"/>
            <p:cNvCxnSpPr/>
            <p:nvPr/>
          </p:nvCxnSpPr>
          <p:spPr>
            <a:xfrm>
              <a:off x="1268109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8" name="Google Shape;98;p15"/>
            <p:cNvCxnSpPr/>
            <p:nvPr/>
          </p:nvCxnSpPr>
          <p:spPr>
            <a:xfrm>
              <a:off x="1282996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9" name="Google Shape;99;p15"/>
            <p:cNvCxnSpPr/>
            <p:nvPr/>
          </p:nvCxnSpPr>
          <p:spPr>
            <a:xfrm>
              <a:off x="1297883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0" name="Google Shape;100;p15"/>
            <p:cNvCxnSpPr/>
            <p:nvPr/>
          </p:nvCxnSpPr>
          <p:spPr>
            <a:xfrm>
              <a:off x="1312770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1" name="Google Shape;101;p15"/>
            <p:cNvCxnSpPr/>
            <p:nvPr/>
          </p:nvCxnSpPr>
          <p:spPr>
            <a:xfrm>
              <a:off x="1327656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2" name="Google Shape;102;p15"/>
            <p:cNvCxnSpPr/>
            <p:nvPr/>
          </p:nvCxnSpPr>
          <p:spPr>
            <a:xfrm>
              <a:off x="134254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3" name="Google Shape;103;p15"/>
            <p:cNvCxnSpPr/>
            <p:nvPr/>
          </p:nvCxnSpPr>
          <p:spPr>
            <a:xfrm>
              <a:off x="135743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4" name="Google Shape;104;p15"/>
            <p:cNvCxnSpPr/>
            <p:nvPr/>
          </p:nvCxnSpPr>
          <p:spPr>
            <a:xfrm>
              <a:off x="137231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5" name="Google Shape;105;p15"/>
            <p:cNvCxnSpPr/>
            <p:nvPr/>
          </p:nvCxnSpPr>
          <p:spPr>
            <a:xfrm>
              <a:off x="138720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6" name="Google Shape;106;p15"/>
            <p:cNvCxnSpPr/>
            <p:nvPr/>
          </p:nvCxnSpPr>
          <p:spPr>
            <a:xfrm>
              <a:off x="140209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7" name="Google Shape;107;p15"/>
            <p:cNvCxnSpPr/>
            <p:nvPr/>
          </p:nvCxnSpPr>
          <p:spPr>
            <a:xfrm>
              <a:off x="141697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8" name="Google Shape;108;p15"/>
            <p:cNvCxnSpPr/>
            <p:nvPr/>
          </p:nvCxnSpPr>
          <p:spPr>
            <a:xfrm>
              <a:off x="1431863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9" name="Google Shape;109;p15"/>
            <p:cNvCxnSpPr/>
            <p:nvPr/>
          </p:nvCxnSpPr>
          <p:spPr>
            <a:xfrm>
              <a:off x="1446750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0" name="Google Shape;110;p15"/>
            <p:cNvCxnSpPr/>
            <p:nvPr/>
          </p:nvCxnSpPr>
          <p:spPr>
            <a:xfrm>
              <a:off x="146163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1" name="Google Shape;111;p15"/>
            <p:cNvCxnSpPr/>
            <p:nvPr/>
          </p:nvCxnSpPr>
          <p:spPr>
            <a:xfrm>
              <a:off x="147652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2" name="Google Shape;112;p15"/>
            <p:cNvCxnSpPr/>
            <p:nvPr/>
          </p:nvCxnSpPr>
          <p:spPr>
            <a:xfrm>
              <a:off x="149141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3" name="Google Shape;113;p15"/>
            <p:cNvCxnSpPr/>
            <p:nvPr/>
          </p:nvCxnSpPr>
          <p:spPr>
            <a:xfrm>
              <a:off x="150629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4" name="Google Shape;114;p15"/>
            <p:cNvCxnSpPr/>
            <p:nvPr/>
          </p:nvCxnSpPr>
          <p:spPr>
            <a:xfrm>
              <a:off x="152118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5" name="Google Shape;115;p15"/>
            <p:cNvCxnSpPr/>
            <p:nvPr/>
          </p:nvCxnSpPr>
          <p:spPr>
            <a:xfrm>
              <a:off x="153607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6" name="Google Shape;116;p15"/>
            <p:cNvCxnSpPr/>
            <p:nvPr/>
          </p:nvCxnSpPr>
          <p:spPr>
            <a:xfrm>
              <a:off x="1550957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7" name="Google Shape;117;p15"/>
            <p:cNvCxnSpPr/>
            <p:nvPr/>
          </p:nvCxnSpPr>
          <p:spPr>
            <a:xfrm>
              <a:off x="1565843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8" name="Google Shape;118;p15"/>
            <p:cNvCxnSpPr/>
            <p:nvPr/>
          </p:nvCxnSpPr>
          <p:spPr>
            <a:xfrm>
              <a:off x="158073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9" name="Google Shape;119;p15"/>
            <p:cNvCxnSpPr/>
            <p:nvPr/>
          </p:nvCxnSpPr>
          <p:spPr>
            <a:xfrm>
              <a:off x="159561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0" name="Google Shape;120;p15"/>
            <p:cNvCxnSpPr/>
            <p:nvPr/>
          </p:nvCxnSpPr>
          <p:spPr>
            <a:xfrm>
              <a:off x="161050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1" name="Google Shape;121;p15"/>
            <p:cNvCxnSpPr/>
            <p:nvPr/>
          </p:nvCxnSpPr>
          <p:spPr>
            <a:xfrm>
              <a:off x="162539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2" name="Google Shape;122;p15"/>
            <p:cNvCxnSpPr/>
            <p:nvPr/>
          </p:nvCxnSpPr>
          <p:spPr>
            <a:xfrm>
              <a:off x="164027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3" name="Google Shape;123;p15"/>
            <p:cNvCxnSpPr/>
            <p:nvPr/>
          </p:nvCxnSpPr>
          <p:spPr>
            <a:xfrm>
              <a:off x="165516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4" name="Google Shape;124;p15"/>
            <p:cNvCxnSpPr/>
            <p:nvPr/>
          </p:nvCxnSpPr>
          <p:spPr>
            <a:xfrm>
              <a:off x="167005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5" name="Google Shape;125;p15"/>
            <p:cNvCxnSpPr/>
            <p:nvPr/>
          </p:nvCxnSpPr>
          <p:spPr>
            <a:xfrm>
              <a:off x="168493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6" name="Google Shape;126;p15"/>
            <p:cNvCxnSpPr/>
            <p:nvPr/>
          </p:nvCxnSpPr>
          <p:spPr>
            <a:xfrm>
              <a:off x="169982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7" name="Google Shape;127;p15"/>
            <p:cNvCxnSpPr/>
            <p:nvPr/>
          </p:nvCxnSpPr>
          <p:spPr>
            <a:xfrm>
              <a:off x="171471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8" name="Google Shape;128;p15"/>
            <p:cNvCxnSpPr/>
            <p:nvPr/>
          </p:nvCxnSpPr>
          <p:spPr>
            <a:xfrm>
              <a:off x="172959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9" name="Google Shape;129;p15"/>
            <p:cNvCxnSpPr/>
            <p:nvPr/>
          </p:nvCxnSpPr>
          <p:spPr>
            <a:xfrm>
              <a:off x="174448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0" name="Google Shape;130;p15"/>
            <p:cNvCxnSpPr/>
            <p:nvPr/>
          </p:nvCxnSpPr>
          <p:spPr>
            <a:xfrm>
              <a:off x="175937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1" name="Google Shape;131;p15"/>
            <p:cNvCxnSpPr/>
            <p:nvPr/>
          </p:nvCxnSpPr>
          <p:spPr>
            <a:xfrm>
              <a:off x="177425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2" name="Google Shape;132;p15"/>
            <p:cNvCxnSpPr/>
            <p:nvPr/>
          </p:nvCxnSpPr>
          <p:spPr>
            <a:xfrm>
              <a:off x="178914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3" name="Google Shape;133;p15"/>
            <p:cNvCxnSpPr/>
            <p:nvPr/>
          </p:nvCxnSpPr>
          <p:spPr>
            <a:xfrm>
              <a:off x="180403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4" name="Google Shape;134;p15"/>
            <p:cNvCxnSpPr/>
            <p:nvPr/>
          </p:nvCxnSpPr>
          <p:spPr>
            <a:xfrm>
              <a:off x="181891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5" name="Google Shape;135;p15"/>
            <p:cNvCxnSpPr/>
            <p:nvPr/>
          </p:nvCxnSpPr>
          <p:spPr>
            <a:xfrm>
              <a:off x="183380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6" name="Google Shape;136;p15"/>
            <p:cNvCxnSpPr/>
            <p:nvPr/>
          </p:nvCxnSpPr>
          <p:spPr>
            <a:xfrm>
              <a:off x="184869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7" name="Google Shape;137;p15"/>
            <p:cNvCxnSpPr/>
            <p:nvPr/>
          </p:nvCxnSpPr>
          <p:spPr>
            <a:xfrm>
              <a:off x="186357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8" name="Google Shape;138;p15"/>
            <p:cNvCxnSpPr/>
            <p:nvPr/>
          </p:nvCxnSpPr>
          <p:spPr>
            <a:xfrm>
              <a:off x="187846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9" name="Google Shape;139;p15"/>
            <p:cNvCxnSpPr/>
            <p:nvPr/>
          </p:nvCxnSpPr>
          <p:spPr>
            <a:xfrm>
              <a:off x="18933463" y="275867"/>
              <a:ext cx="0" cy="567843"/>
            </a:xfrm>
            <a:prstGeom prst="straightConnector1">
              <a:avLst/>
            </a:prstGeom>
            <a:noFill/>
            <a:ln w="12700" cap="flat" cmpd="sng">
              <a:solidFill>
                <a:schemeClr val="lt1"/>
              </a:solidFill>
              <a:prstDash val="solid"/>
              <a:round/>
              <a:headEnd type="none" w="sm" len="sm"/>
              <a:tailEnd type="none" w="sm" len="sm"/>
            </a:ln>
          </p:spPr>
        </p:cxnSp>
      </p:grpSp>
      <p:pic>
        <p:nvPicPr>
          <p:cNvPr id="140" name="Google Shape;140;p15" descr="Y:\IMMAGINE _COORDINATA_2014\PPT\modello1\loghi_PNG\03_Polimi_logotipo_bandiera-1riga.png"/>
          <p:cNvPicPr preferRelativeResize="0"/>
          <p:nvPr/>
        </p:nvPicPr>
        <p:blipFill rotWithShape="1">
          <a:blip r:embed="rId2">
            <a:alphaModFix/>
          </a:blip>
          <a:srcRect/>
          <a:stretch/>
        </p:blipFill>
        <p:spPr>
          <a:xfrm>
            <a:off x="6094898" y="6346378"/>
            <a:ext cx="2780124" cy="28938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titolo" type="title">
  <p:cSld name="TITLE">
    <p:spTree>
      <p:nvGrpSpPr>
        <p:cNvPr id="1" name="Shape 141"/>
        <p:cNvGrpSpPr/>
        <p:nvPr/>
      </p:nvGrpSpPr>
      <p:grpSpPr>
        <a:xfrm>
          <a:off x="0" y="0"/>
          <a:ext cx="0" cy="0"/>
          <a:chOff x="0" y="0"/>
          <a:chExt cx="0" cy="0"/>
        </a:xfrm>
      </p:grpSpPr>
      <p:sp>
        <p:nvSpPr>
          <p:cNvPr id="142" name="Google Shape;142;p16"/>
          <p:cNvSpPr/>
          <p:nvPr/>
        </p:nvSpPr>
        <p:spPr>
          <a:xfrm>
            <a:off x="0" y="3832224"/>
            <a:ext cx="9144000" cy="3025775"/>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3" name="Google Shape;143;p16"/>
          <p:cNvGrpSpPr/>
          <p:nvPr/>
        </p:nvGrpSpPr>
        <p:grpSpPr>
          <a:xfrm>
            <a:off x="48007" y="3816351"/>
            <a:ext cx="9036648" cy="180000"/>
            <a:chOff x="1218340" y="275867"/>
            <a:chExt cx="17715122" cy="567843"/>
          </a:xfrm>
        </p:grpSpPr>
        <p:cxnSp>
          <p:nvCxnSpPr>
            <p:cNvPr id="144" name="Google Shape;144;p16"/>
            <p:cNvCxnSpPr/>
            <p:nvPr/>
          </p:nvCxnSpPr>
          <p:spPr>
            <a:xfrm>
              <a:off x="121834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5" name="Google Shape;145;p16"/>
            <p:cNvCxnSpPr/>
            <p:nvPr/>
          </p:nvCxnSpPr>
          <p:spPr>
            <a:xfrm>
              <a:off x="136720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6" name="Google Shape;146;p16"/>
            <p:cNvCxnSpPr/>
            <p:nvPr/>
          </p:nvCxnSpPr>
          <p:spPr>
            <a:xfrm>
              <a:off x="151607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7" name="Google Shape;147;p16"/>
            <p:cNvCxnSpPr/>
            <p:nvPr/>
          </p:nvCxnSpPr>
          <p:spPr>
            <a:xfrm>
              <a:off x="16649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8" name="Google Shape;148;p16"/>
            <p:cNvCxnSpPr/>
            <p:nvPr/>
          </p:nvCxnSpPr>
          <p:spPr>
            <a:xfrm>
              <a:off x="18138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9" name="Google Shape;149;p16"/>
            <p:cNvCxnSpPr/>
            <p:nvPr/>
          </p:nvCxnSpPr>
          <p:spPr>
            <a:xfrm>
              <a:off x="19626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0" name="Google Shape;150;p16"/>
            <p:cNvCxnSpPr/>
            <p:nvPr/>
          </p:nvCxnSpPr>
          <p:spPr>
            <a:xfrm>
              <a:off x="21115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1" name="Google Shape;151;p16"/>
            <p:cNvCxnSpPr/>
            <p:nvPr/>
          </p:nvCxnSpPr>
          <p:spPr>
            <a:xfrm>
              <a:off x="22604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2" name="Google Shape;152;p16"/>
            <p:cNvCxnSpPr/>
            <p:nvPr/>
          </p:nvCxnSpPr>
          <p:spPr>
            <a:xfrm>
              <a:off x="240927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3" name="Google Shape;153;p16"/>
            <p:cNvCxnSpPr/>
            <p:nvPr/>
          </p:nvCxnSpPr>
          <p:spPr>
            <a:xfrm>
              <a:off x="255814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4" name="Google Shape;154;p16"/>
            <p:cNvCxnSpPr/>
            <p:nvPr/>
          </p:nvCxnSpPr>
          <p:spPr>
            <a:xfrm>
              <a:off x="270701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5" name="Google Shape;155;p16"/>
            <p:cNvCxnSpPr/>
            <p:nvPr/>
          </p:nvCxnSpPr>
          <p:spPr>
            <a:xfrm>
              <a:off x="28558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6" name="Google Shape;156;p16"/>
            <p:cNvCxnSpPr/>
            <p:nvPr/>
          </p:nvCxnSpPr>
          <p:spPr>
            <a:xfrm>
              <a:off x="30047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7" name="Google Shape;157;p16"/>
            <p:cNvCxnSpPr/>
            <p:nvPr/>
          </p:nvCxnSpPr>
          <p:spPr>
            <a:xfrm>
              <a:off x="31536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8" name="Google Shape;158;p16"/>
            <p:cNvCxnSpPr/>
            <p:nvPr/>
          </p:nvCxnSpPr>
          <p:spPr>
            <a:xfrm>
              <a:off x="33024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9" name="Google Shape;159;p16"/>
            <p:cNvCxnSpPr/>
            <p:nvPr/>
          </p:nvCxnSpPr>
          <p:spPr>
            <a:xfrm>
              <a:off x="34513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0" name="Google Shape;160;p16"/>
            <p:cNvCxnSpPr/>
            <p:nvPr/>
          </p:nvCxnSpPr>
          <p:spPr>
            <a:xfrm>
              <a:off x="360021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1" name="Google Shape;161;p16"/>
            <p:cNvCxnSpPr/>
            <p:nvPr/>
          </p:nvCxnSpPr>
          <p:spPr>
            <a:xfrm>
              <a:off x="374907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2" name="Google Shape;162;p16"/>
            <p:cNvCxnSpPr/>
            <p:nvPr/>
          </p:nvCxnSpPr>
          <p:spPr>
            <a:xfrm>
              <a:off x="389794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3" name="Google Shape;163;p16"/>
            <p:cNvCxnSpPr/>
            <p:nvPr/>
          </p:nvCxnSpPr>
          <p:spPr>
            <a:xfrm>
              <a:off x="40468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4" name="Google Shape;164;p16"/>
            <p:cNvCxnSpPr/>
            <p:nvPr/>
          </p:nvCxnSpPr>
          <p:spPr>
            <a:xfrm>
              <a:off x="41956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5" name="Google Shape;165;p16"/>
            <p:cNvCxnSpPr/>
            <p:nvPr/>
          </p:nvCxnSpPr>
          <p:spPr>
            <a:xfrm>
              <a:off x="434454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6" name="Google Shape;166;p16"/>
            <p:cNvCxnSpPr/>
            <p:nvPr/>
          </p:nvCxnSpPr>
          <p:spPr>
            <a:xfrm>
              <a:off x="449341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7" name="Google Shape;167;p16"/>
            <p:cNvCxnSpPr/>
            <p:nvPr/>
          </p:nvCxnSpPr>
          <p:spPr>
            <a:xfrm>
              <a:off x="464228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8" name="Google Shape;168;p16"/>
            <p:cNvCxnSpPr/>
            <p:nvPr/>
          </p:nvCxnSpPr>
          <p:spPr>
            <a:xfrm>
              <a:off x="479114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9" name="Google Shape;169;p16"/>
            <p:cNvCxnSpPr/>
            <p:nvPr/>
          </p:nvCxnSpPr>
          <p:spPr>
            <a:xfrm>
              <a:off x="494001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0" name="Google Shape;170;p16"/>
            <p:cNvCxnSpPr/>
            <p:nvPr/>
          </p:nvCxnSpPr>
          <p:spPr>
            <a:xfrm>
              <a:off x="508888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1" name="Google Shape;171;p16"/>
            <p:cNvCxnSpPr/>
            <p:nvPr/>
          </p:nvCxnSpPr>
          <p:spPr>
            <a:xfrm>
              <a:off x="523774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2" name="Google Shape;172;p16"/>
            <p:cNvCxnSpPr/>
            <p:nvPr/>
          </p:nvCxnSpPr>
          <p:spPr>
            <a:xfrm>
              <a:off x="538661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3" name="Google Shape;173;p16"/>
            <p:cNvCxnSpPr/>
            <p:nvPr/>
          </p:nvCxnSpPr>
          <p:spPr>
            <a:xfrm>
              <a:off x="553548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4" name="Google Shape;174;p16"/>
            <p:cNvCxnSpPr/>
            <p:nvPr/>
          </p:nvCxnSpPr>
          <p:spPr>
            <a:xfrm>
              <a:off x="568435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5" name="Google Shape;175;p16"/>
            <p:cNvCxnSpPr/>
            <p:nvPr/>
          </p:nvCxnSpPr>
          <p:spPr>
            <a:xfrm>
              <a:off x="583321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6" name="Google Shape;176;p16"/>
            <p:cNvCxnSpPr/>
            <p:nvPr/>
          </p:nvCxnSpPr>
          <p:spPr>
            <a:xfrm>
              <a:off x="598208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7" name="Google Shape;177;p16"/>
            <p:cNvCxnSpPr/>
            <p:nvPr/>
          </p:nvCxnSpPr>
          <p:spPr>
            <a:xfrm>
              <a:off x="613095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8" name="Google Shape;178;p16"/>
            <p:cNvCxnSpPr/>
            <p:nvPr/>
          </p:nvCxnSpPr>
          <p:spPr>
            <a:xfrm>
              <a:off x="627981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9" name="Google Shape;179;p16"/>
            <p:cNvCxnSpPr/>
            <p:nvPr/>
          </p:nvCxnSpPr>
          <p:spPr>
            <a:xfrm>
              <a:off x="642868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0" name="Google Shape;180;p16"/>
            <p:cNvCxnSpPr/>
            <p:nvPr/>
          </p:nvCxnSpPr>
          <p:spPr>
            <a:xfrm>
              <a:off x="657755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1" name="Google Shape;181;p16"/>
            <p:cNvCxnSpPr/>
            <p:nvPr/>
          </p:nvCxnSpPr>
          <p:spPr>
            <a:xfrm>
              <a:off x="672641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2" name="Google Shape;182;p16"/>
            <p:cNvCxnSpPr/>
            <p:nvPr/>
          </p:nvCxnSpPr>
          <p:spPr>
            <a:xfrm>
              <a:off x="687528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3" name="Google Shape;183;p16"/>
            <p:cNvCxnSpPr/>
            <p:nvPr/>
          </p:nvCxnSpPr>
          <p:spPr>
            <a:xfrm>
              <a:off x="702415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4" name="Google Shape;184;p16"/>
            <p:cNvCxnSpPr/>
            <p:nvPr/>
          </p:nvCxnSpPr>
          <p:spPr>
            <a:xfrm>
              <a:off x="717302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5" name="Google Shape;185;p16"/>
            <p:cNvCxnSpPr/>
            <p:nvPr/>
          </p:nvCxnSpPr>
          <p:spPr>
            <a:xfrm>
              <a:off x="732188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6" name="Google Shape;186;p16"/>
            <p:cNvCxnSpPr/>
            <p:nvPr/>
          </p:nvCxnSpPr>
          <p:spPr>
            <a:xfrm>
              <a:off x="747075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7" name="Google Shape;187;p16"/>
            <p:cNvCxnSpPr/>
            <p:nvPr/>
          </p:nvCxnSpPr>
          <p:spPr>
            <a:xfrm>
              <a:off x="761962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8" name="Google Shape;188;p16"/>
            <p:cNvCxnSpPr/>
            <p:nvPr/>
          </p:nvCxnSpPr>
          <p:spPr>
            <a:xfrm>
              <a:off x="776848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9" name="Google Shape;189;p16"/>
            <p:cNvCxnSpPr/>
            <p:nvPr/>
          </p:nvCxnSpPr>
          <p:spPr>
            <a:xfrm>
              <a:off x="791735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0" name="Google Shape;190;p16"/>
            <p:cNvCxnSpPr/>
            <p:nvPr/>
          </p:nvCxnSpPr>
          <p:spPr>
            <a:xfrm>
              <a:off x="806622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1" name="Google Shape;191;p16"/>
            <p:cNvCxnSpPr/>
            <p:nvPr/>
          </p:nvCxnSpPr>
          <p:spPr>
            <a:xfrm>
              <a:off x="821508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2" name="Google Shape;192;p16"/>
            <p:cNvCxnSpPr/>
            <p:nvPr/>
          </p:nvCxnSpPr>
          <p:spPr>
            <a:xfrm>
              <a:off x="836395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3" name="Google Shape;193;p16"/>
            <p:cNvCxnSpPr/>
            <p:nvPr/>
          </p:nvCxnSpPr>
          <p:spPr>
            <a:xfrm>
              <a:off x="851282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4" name="Google Shape;194;p16"/>
            <p:cNvCxnSpPr/>
            <p:nvPr/>
          </p:nvCxnSpPr>
          <p:spPr>
            <a:xfrm>
              <a:off x="866169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5" name="Google Shape;195;p16"/>
            <p:cNvCxnSpPr/>
            <p:nvPr/>
          </p:nvCxnSpPr>
          <p:spPr>
            <a:xfrm>
              <a:off x="881055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6" name="Google Shape;196;p16"/>
            <p:cNvCxnSpPr/>
            <p:nvPr/>
          </p:nvCxnSpPr>
          <p:spPr>
            <a:xfrm>
              <a:off x="895942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7" name="Google Shape;197;p16"/>
            <p:cNvCxnSpPr/>
            <p:nvPr/>
          </p:nvCxnSpPr>
          <p:spPr>
            <a:xfrm>
              <a:off x="910829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8" name="Google Shape;198;p16"/>
            <p:cNvCxnSpPr/>
            <p:nvPr/>
          </p:nvCxnSpPr>
          <p:spPr>
            <a:xfrm>
              <a:off x="925715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9" name="Google Shape;199;p16"/>
            <p:cNvCxnSpPr/>
            <p:nvPr/>
          </p:nvCxnSpPr>
          <p:spPr>
            <a:xfrm>
              <a:off x="940602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0" name="Google Shape;200;p16"/>
            <p:cNvCxnSpPr/>
            <p:nvPr/>
          </p:nvCxnSpPr>
          <p:spPr>
            <a:xfrm>
              <a:off x="955489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1" name="Google Shape;201;p16"/>
            <p:cNvCxnSpPr/>
            <p:nvPr/>
          </p:nvCxnSpPr>
          <p:spPr>
            <a:xfrm>
              <a:off x="970375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2" name="Google Shape;202;p16"/>
            <p:cNvCxnSpPr/>
            <p:nvPr/>
          </p:nvCxnSpPr>
          <p:spPr>
            <a:xfrm>
              <a:off x="985262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3" name="Google Shape;203;p16"/>
            <p:cNvCxnSpPr/>
            <p:nvPr/>
          </p:nvCxnSpPr>
          <p:spPr>
            <a:xfrm>
              <a:off x="1000149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4" name="Google Shape;204;p16"/>
            <p:cNvCxnSpPr/>
            <p:nvPr/>
          </p:nvCxnSpPr>
          <p:spPr>
            <a:xfrm>
              <a:off x="1015036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5" name="Google Shape;205;p16"/>
            <p:cNvCxnSpPr/>
            <p:nvPr/>
          </p:nvCxnSpPr>
          <p:spPr>
            <a:xfrm>
              <a:off x="1029922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6" name="Google Shape;206;p16"/>
            <p:cNvCxnSpPr/>
            <p:nvPr/>
          </p:nvCxnSpPr>
          <p:spPr>
            <a:xfrm>
              <a:off x="1044809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7" name="Google Shape;207;p16"/>
            <p:cNvCxnSpPr/>
            <p:nvPr/>
          </p:nvCxnSpPr>
          <p:spPr>
            <a:xfrm>
              <a:off x="1059696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8" name="Google Shape;208;p16"/>
            <p:cNvCxnSpPr/>
            <p:nvPr/>
          </p:nvCxnSpPr>
          <p:spPr>
            <a:xfrm>
              <a:off x="1074582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9" name="Google Shape;209;p16"/>
            <p:cNvCxnSpPr/>
            <p:nvPr/>
          </p:nvCxnSpPr>
          <p:spPr>
            <a:xfrm>
              <a:off x="1089469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0" name="Google Shape;210;p16"/>
            <p:cNvCxnSpPr/>
            <p:nvPr/>
          </p:nvCxnSpPr>
          <p:spPr>
            <a:xfrm>
              <a:off x="1104356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1" name="Google Shape;211;p16"/>
            <p:cNvCxnSpPr/>
            <p:nvPr/>
          </p:nvCxnSpPr>
          <p:spPr>
            <a:xfrm>
              <a:off x="1119242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2" name="Google Shape;212;p16"/>
            <p:cNvCxnSpPr/>
            <p:nvPr/>
          </p:nvCxnSpPr>
          <p:spPr>
            <a:xfrm>
              <a:off x="1134129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3" name="Google Shape;213;p16"/>
            <p:cNvCxnSpPr/>
            <p:nvPr/>
          </p:nvCxnSpPr>
          <p:spPr>
            <a:xfrm>
              <a:off x="1149016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4" name="Google Shape;214;p16"/>
            <p:cNvCxnSpPr/>
            <p:nvPr/>
          </p:nvCxnSpPr>
          <p:spPr>
            <a:xfrm>
              <a:off x="1163903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5" name="Google Shape;215;p16"/>
            <p:cNvCxnSpPr/>
            <p:nvPr/>
          </p:nvCxnSpPr>
          <p:spPr>
            <a:xfrm>
              <a:off x="1178789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6" name="Google Shape;216;p16"/>
            <p:cNvCxnSpPr/>
            <p:nvPr/>
          </p:nvCxnSpPr>
          <p:spPr>
            <a:xfrm>
              <a:off x="1193676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7" name="Google Shape;217;p16"/>
            <p:cNvCxnSpPr/>
            <p:nvPr/>
          </p:nvCxnSpPr>
          <p:spPr>
            <a:xfrm>
              <a:off x="1208563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8" name="Google Shape;218;p16"/>
            <p:cNvCxnSpPr/>
            <p:nvPr/>
          </p:nvCxnSpPr>
          <p:spPr>
            <a:xfrm>
              <a:off x="1223449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9" name="Google Shape;219;p16"/>
            <p:cNvCxnSpPr/>
            <p:nvPr/>
          </p:nvCxnSpPr>
          <p:spPr>
            <a:xfrm>
              <a:off x="1238336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0" name="Google Shape;220;p16"/>
            <p:cNvCxnSpPr/>
            <p:nvPr/>
          </p:nvCxnSpPr>
          <p:spPr>
            <a:xfrm>
              <a:off x="1253223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1" name="Google Shape;221;p16"/>
            <p:cNvCxnSpPr/>
            <p:nvPr/>
          </p:nvCxnSpPr>
          <p:spPr>
            <a:xfrm>
              <a:off x="1268109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2" name="Google Shape;222;p16"/>
            <p:cNvCxnSpPr/>
            <p:nvPr/>
          </p:nvCxnSpPr>
          <p:spPr>
            <a:xfrm>
              <a:off x="1282996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3" name="Google Shape;223;p16"/>
            <p:cNvCxnSpPr/>
            <p:nvPr/>
          </p:nvCxnSpPr>
          <p:spPr>
            <a:xfrm>
              <a:off x="1297883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4" name="Google Shape;224;p16"/>
            <p:cNvCxnSpPr/>
            <p:nvPr/>
          </p:nvCxnSpPr>
          <p:spPr>
            <a:xfrm>
              <a:off x="1312770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5" name="Google Shape;225;p16"/>
            <p:cNvCxnSpPr/>
            <p:nvPr/>
          </p:nvCxnSpPr>
          <p:spPr>
            <a:xfrm>
              <a:off x="1327656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6" name="Google Shape;226;p16"/>
            <p:cNvCxnSpPr/>
            <p:nvPr/>
          </p:nvCxnSpPr>
          <p:spPr>
            <a:xfrm>
              <a:off x="134254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7" name="Google Shape;227;p16"/>
            <p:cNvCxnSpPr/>
            <p:nvPr/>
          </p:nvCxnSpPr>
          <p:spPr>
            <a:xfrm>
              <a:off x="135743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8" name="Google Shape;228;p16"/>
            <p:cNvCxnSpPr/>
            <p:nvPr/>
          </p:nvCxnSpPr>
          <p:spPr>
            <a:xfrm>
              <a:off x="137231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9" name="Google Shape;229;p16"/>
            <p:cNvCxnSpPr/>
            <p:nvPr/>
          </p:nvCxnSpPr>
          <p:spPr>
            <a:xfrm>
              <a:off x="138720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0" name="Google Shape;230;p16"/>
            <p:cNvCxnSpPr/>
            <p:nvPr/>
          </p:nvCxnSpPr>
          <p:spPr>
            <a:xfrm>
              <a:off x="140209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1" name="Google Shape;231;p16"/>
            <p:cNvCxnSpPr/>
            <p:nvPr/>
          </p:nvCxnSpPr>
          <p:spPr>
            <a:xfrm>
              <a:off x="141697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2" name="Google Shape;232;p16"/>
            <p:cNvCxnSpPr/>
            <p:nvPr/>
          </p:nvCxnSpPr>
          <p:spPr>
            <a:xfrm>
              <a:off x="1431863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3" name="Google Shape;233;p16"/>
            <p:cNvCxnSpPr/>
            <p:nvPr/>
          </p:nvCxnSpPr>
          <p:spPr>
            <a:xfrm>
              <a:off x="1446750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4" name="Google Shape;234;p16"/>
            <p:cNvCxnSpPr/>
            <p:nvPr/>
          </p:nvCxnSpPr>
          <p:spPr>
            <a:xfrm>
              <a:off x="146163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5" name="Google Shape;235;p16"/>
            <p:cNvCxnSpPr/>
            <p:nvPr/>
          </p:nvCxnSpPr>
          <p:spPr>
            <a:xfrm>
              <a:off x="147652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6" name="Google Shape;236;p16"/>
            <p:cNvCxnSpPr/>
            <p:nvPr/>
          </p:nvCxnSpPr>
          <p:spPr>
            <a:xfrm>
              <a:off x="149141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7" name="Google Shape;237;p16"/>
            <p:cNvCxnSpPr/>
            <p:nvPr/>
          </p:nvCxnSpPr>
          <p:spPr>
            <a:xfrm>
              <a:off x="150629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8" name="Google Shape;238;p16"/>
            <p:cNvCxnSpPr/>
            <p:nvPr/>
          </p:nvCxnSpPr>
          <p:spPr>
            <a:xfrm>
              <a:off x="152118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9" name="Google Shape;239;p16"/>
            <p:cNvCxnSpPr/>
            <p:nvPr/>
          </p:nvCxnSpPr>
          <p:spPr>
            <a:xfrm>
              <a:off x="153607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0" name="Google Shape;240;p16"/>
            <p:cNvCxnSpPr/>
            <p:nvPr/>
          </p:nvCxnSpPr>
          <p:spPr>
            <a:xfrm>
              <a:off x="1550957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1" name="Google Shape;241;p16"/>
            <p:cNvCxnSpPr/>
            <p:nvPr/>
          </p:nvCxnSpPr>
          <p:spPr>
            <a:xfrm>
              <a:off x="1565843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2" name="Google Shape;242;p16"/>
            <p:cNvCxnSpPr/>
            <p:nvPr/>
          </p:nvCxnSpPr>
          <p:spPr>
            <a:xfrm>
              <a:off x="158073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3" name="Google Shape;243;p16"/>
            <p:cNvCxnSpPr/>
            <p:nvPr/>
          </p:nvCxnSpPr>
          <p:spPr>
            <a:xfrm>
              <a:off x="159561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4" name="Google Shape;244;p16"/>
            <p:cNvCxnSpPr/>
            <p:nvPr/>
          </p:nvCxnSpPr>
          <p:spPr>
            <a:xfrm>
              <a:off x="161050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5" name="Google Shape;245;p16"/>
            <p:cNvCxnSpPr/>
            <p:nvPr/>
          </p:nvCxnSpPr>
          <p:spPr>
            <a:xfrm>
              <a:off x="162539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6" name="Google Shape;246;p16"/>
            <p:cNvCxnSpPr/>
            <p:nvPr/>
          </p:nvCxnSpPr>
          <p:spPr>
            <a:xfrm>
              <a:off x="164027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7" name="Google Shape;247;p16"/>
            <p:cNvCxnSpPr/>
            <p:nvPr/>
          </p:nvCxnSpPr>
          <p:spPr>
            <a:xfrm>
              <a:off x="165516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8" name="Google Shape;248;p16"/>
            <p:cNvCxnSpPr/>
            <p:nvPr/>
          </p:nvCxnSpPr>
          <p:spPr>
            <a:xfrm>
              <a:off x="167005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9" name="Google Shape;249;p16"/>
            <p:cNvCxnSpPr/>
            <p:nvPr/>
          </p:nvCxnSpPr>
          <p:spPr>
            <a:xfrm>
              <a:off x="168493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0" name="Google Shape;250;p16"/>
            <p:cNvCxnSpPr/>
            <p:nvPr/>
          </p:nvCxnSpPr>
          <p:spPr>
            <a:xfrm>
              <a:off x="169982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1" name="Google Shape;251;p16"/>
            <p:cNvCxnSpPr/>
            <p:nvPr/>
          </p:nvCxnSpPr>
          <p:spPr>
            <a:xfrm>
              <a:off x="171471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2" name="Google Shape;252;p16"/>
            <p:cNvCxnSpPr/>
            <p:nvPr/>
          </p:nvCxnSpPr>
          <p:spPr>
            <a:xfrm>
              <a:off x="172959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3" name="Google Shape;253;p16"/>
            <p:cNvCxnSpPr/>
            <p:nvPr/>
          </p:nvCxnSpPr>
          <p:spPr>
            <a:xfrm>
              <a:off x="174448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4" name="Google Shape;254;p16"/>
            <p:cNvCxnSpPr/>
            <p:nvPr/>
          </p:nvCxnSpPr>
          <p:spPr>
            <a:xfrm>
              <a:off x="175937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5" name="Google Shape;255;p16"/>
            <p:cNvCxnSpPr/>
            <p:nvPr/>
          </p:nvCxnSpPr>
          <p:spPr>
            <a:xfrm>
              <a:off x="177425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6" name="Google Shape;256;p16"/>
            <p:cNvCxnSpPr/>
            <p:nvPr/>
          </p:nvCxnSpPr>
          <p:spPr>
            <a:xfrm>
              <a:off x="178914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7" name="Google Shape;257;p16"/>
            <p:cNvCxnSpPr/>
            <p:nvPr/>
          </p:nvCxnSpPr>
          <p:spPr>
            <a:xfrm>
              <a:off x="180403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8" name="Google Shape;258;p16"/>
            <p:cNvCxnSpPr/>
            <p:nvPr/>
          </p:nvCxnSpPr>
          <p:spPr>
            <a:xfrm>
              <a:off x="181891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9" name="Google Shape;259;p16"/>
            <p:cNvCxnSpPr/>
            <p:nvPr/>
          </p:nvCxnSpPr>
          <p:spPr>
            <a:xfrm>
              <a:off x="183380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0" name="Google Shape;260;p16"/>
            <p:cNvCxnSpPr/>
            <p:nvPr/>
          </p:nvCxnSpPr>
          <p:spPr>
            <a:xfrm>
              <a:off x="184869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1" name="Google Shape;261;p16"/>
            <p:cNvCxnSpPr/>
            <p:nvPr/>
          </p:nvCxnSpPr>
          <p:spPr>
            <a:xfrm>
              <a:off x="186357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2" name="Google Shape;262;p16"/>
            <p:cNvCxnSpPr/>
            <p:nvPr/>
          </p:nvCxnSpPr>
          <p:spPr>
            <a:xfrm>
              <a:off x="187846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3" name="Google Shape;263;p16"/>
            <p:cNvCxnSpPr/>
            <p:nvPr/>
          </p:nvCxnSpPr>
          <p:spPr>
            <a:xfrm>
              <a:off x="18933463" y="275867"/>
              <a:ext cx="0" cy="567843"/>
            </a:xfrm>
            <a:prstGeom prst="straightConnector1">
              <a:avLst/>
            </a:prstGeom>
            <a:noFill/>
            <a:ln w="12700" cap="flat" cmpd="sng">
              <a:solidFill>
                <a:schemeClr val="lt1"/>
              </a:solidFill>
              <a:prstDash val="solid"/>
              <a:round/>
              <a:headEnd type="none" w="sm" len="sm"/>
              <a:tailEnd type="none" w="sm" len="sm"/>
            </a:ln>
          </p:spPr>
        </p:cxnSp>
      </p:grpSp>
      <p:sp>
        <p:nvSpPr>
          <p:cNvPr id="264" name="Google Shape;264;p16"/>
          <p:cNvSpPr txBox="1">
            <a:spLocks noGrp="1"/>
          </p:cNvSpPr>
          <p:nvPr>
            <p:ph type="ctrTitle"/>
          </p:nvPr>
        </p:nvSpPr>
        <p:spPr>
          <a:xfrm>
            <a:off x="641534" y="4149725"/>
            <a:ext cx="7772400" cy="9683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3600"/>
              <a:buFont typeface="Arial"/>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5" name="Google Shape;265;p16"/>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40"/>
              </a:spcBef>
              <a:spcAft>
                <a:spcPts val="0"/>
              </a:spcAft>
              <a:buClr>
                <a:schemeClr val="lt1"/>
              </a:buClr>
              <a:buSzPts val="2200"/>
              <a:buNone/>
              <a:defRPr>
                <a:solidFill>
                  <a:schemeClr val="lt1"/>
                </a:solidFill>
              </a:defRPr>
            </a:lvl1pPr>
            <a:lvl2pPr lvl="1" algn="ctr">
              <a:lnSpc>
                <a:spcPct val="100000"/>
              </a:lnSpc>
              <a:spcBef>
                <a:spcPts val="440"/>
              </a:spcBef>
              <a:spcAft>
                <a:spcPts val="0"/>
              </a:spcAft>
              <a:buClr>
                <a:srgbClr val="888888"/>
              </a:buClr>
              <a:buSzPts val="2200"/>
              <a:buNone/>
              <a:defRPr>
                <a:solidFill>
                  <a:srgbClr val="888888"/>
                </a:solidFill>
              </a:defRPr>
            </a:lvl2pPr>
            <a:lvl3pPr lvl="2" algn="ctr">
              <a:lnSpc>
                <a:spcPct val="100000"/>
              </a:lnSpc>
              <a:spcBef>
                <a:spcPts val="440"/>
              </a:spcBef>
              <a:spcAft>
                <a:spcPts val="0"/>
              </a:spcAft>
              <a:buClr>
                <a:srgbClr val="888888"/>
              </a:buClr>
              <a:buSzPts val="2200"/>
              <a:buNone/>
              <a:defRPr>
                <a:solidFill>
                  <a:srgbClr val="888888"/>
                </a:solidFill>
              </a:defRPr>
            </a:lvl3pPr>
            <a:lvl4pPr lvl="3" algn="ctr">
              <a:lnSpc>
                <a:spcPct val="100000"/>
              </a:lnSpc>
              <a:spcBef>
                <a:spcPts val="440"/>
              </a:spcBef>
              <a:spcAft>
                <a:spcPts val="0"/>
              </a:spcAft>
              <a:buClr>
                <a:srgbClr val="888888"/>
              </a:buClr>
              <a:buSzPts val="2200"/>
              <a:buNone/>
              <a:defRPr>
                <a:solidFill>
                  <a:srgbClr val="888888"/>
                </a:solidFill>
              </a:defRPr>
            </a:lvl4pPr>
            <a:lvl5pPr lvl="4" algn="ctr">
              <a:lnSpc>
                <a:spcPct val="100000"/>
              </a:lnSpc>
              <a:spcBef>
                <a:spcPts val="440"/>
              </a:spcBef>
              <a:spcAft>
                <a:spcPts val="0"/>
              </a:spcAft>
              <a:buClr>
                <a:srgbClr val="888888"/>
              </a:buClr>
              <a:buSzPts val="22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ntestazione sezione" type="secHead">
  <p:cSld name="SECTION_HEADER">
    <p:spTree>
      <p:nvGrpSpPr>
        <p:cNvPr id="1" name="Shape 266"/>
        <p:cNvGrpSpPr/>
        <p:nvPr/>
      </p:nvGrpSpPr>
      <p:grpSpPr>
        <a:xfrm>
          <a:off x="0" y="0"/>
          <a:ext cx="0" cy="0"/>
          <a:chOff x="0" y="0"/>
          <a:chExt cx="0" cy="0"/>
        </a:xfrm>
      </p:grpSpPr>
      <p:sp>
        <p:nvSpPr>
          <p:cNvPr id="267" name="Google Shape;267;p17"/>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4000"/>
              <a:buFont typeface="Arial"/>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8" name="Google Shape;268;p17"/>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269" name="Google Shape;269;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70" name="Google Shape;270;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71" name="Google Shape;271;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uto 2" type="twoObj">
  <p:cSld name="TWO_OBJECTS">
    <p:spTree>
      <p:nvGrpSpPr>
        <p:cNvPr id="1" name="Shape 272"/>
        <p:cNvGrpSpPr/>
        <p:nvPr/>
      </p:nvGrpSpPr>
      <p:grpSpPr>
        <a:xfrm>
          <a:off x="0" y="0"/>
          <a:ext cx="0" cy="0"/>
          <a:chOff x="0" y="0"/>
          <a:chExt cx="0" cy="0"/>
        </a:xfrm>
      </p:grpSpPr>
      <p:sp>
        <p:nvSpPr>
          <p:cNvPr id="273" name="Google Shape;273;p18"/>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4" name="Google Shape;274;p18"/>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560"/>
              </a:spcBef>
              <a:spcAft>
                <a:spcPts val="0"/>
              </a:spcAft>
              <a:buClr>
                <a:schemeClr val="dk1"/>
              </a:buClr>
              <a:buSzPts val="2800"/>
              <a:buNone/>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275" name="Google Shape;275;p18"/>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560"/>
              </a:spcBef>
              <a:spcAft>
                <a:spcPts val="0"/>
              </a:spcAft>
              <a:buClr>
                <a:schemeClr val="dk1"/>
              </a:buClr>
              <a:buSzPts val="2800"/>
              <a:buNone/>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276" name="Google Shape;276;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77" name="Google Shape;277;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78" name="Google Shape;278;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fronto" type="twoTxTwoObj">
  <p:cSld name="TWO_OBJECTS_WITH_TEXT">
    <p:spTree>
      <p:nvGrpSpPr>
        <p:cNvPr id="1" name="Shape 279"/>
        <p:cNvGrpSpPr/>
        <p:nvPr/>
      </p:nvGrpSpPr>
      <p:grpSpPr>
        <a:xfrm>
          <a:off x="0" y="0"/>
          <a:ext cx="0" cy="0"/>
          <a:chOff x="0" y="0"/>
          <a:chExt cx="0" cy="0"/>
        </a:xfrm>
      </p:grpSpPr>
      <p:sp>
        <p:nvSpPr>
          <p:cNvPr id="280" name="Google Shape;280;p19"/>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22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1" name="Google Shape;281;p19"/>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282" name="Google Shape;282;p19"/>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None/>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283" name="Google Shape;283;p19"/>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284" name="Google Shape;284;p19"/>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None/>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285" name="Google Shape;28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86" name="Google Shape;28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87" name="Google Shape;28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titolo" type="titleOnly">
  <p:cSld name="TITLE_ONLY">
    <p:spTree>
      <p:nvGrpSpPr>
        <p:cNvPr id="1" name="Shape 288"/>
        <p:cNvGrpSpPr/>
        <p:nvPr/>
      </p:nvGrpSpPr>
      <p:grpSpPr>
        <a:xfrm>
          <a:off x="0" y="0"/>
          <a:ext cx="0" cy="0"/>
          <a:chOff x="0" y="0"/>
          <a:chExt cx="0" cy="0"/>
        </a:xfrm>
      </p:grpSpPr>
      <p:sp>
        <p:nvSpPr>
          <p:cNvPr id="289" name="Google Shape;289;p20"/>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0" name="Google Shape;290;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91" name="Google Shape;291;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92" name="Google Shape;292;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uoto" type="blank">
  <p:cSld name="BLANK">
    <p:spTree>
      <p:nvGrpSpPr>
        <p:cNvPr id="1" name="Shape 293"/>
        <p:cNvGrpSpPr/>
        <p:nvPr/>
      </p:nvGrpSpPr>
      <p:grpSpPr>
        <a:xfrm>
          <a:off x="0" y="0"/>
          <a:ext cx="0" cy="0"/>
          <a:chOff x="0" y="0"/>
          <a:chExt cx="0" cy="0"/>
        </a:xfrm>
      </p:grpSpPr>
      <p:sp>
        <p:nvSpPr>
          <p:cNvPr id="294" name="Google Shape;294;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95" name="Google Shape;295;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96" name="Google Shape;296;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uto con didascalia" type="objTx">
  <p:cSld name="OBJECT_WITH_CAPTION_TEXT">
    <p:spTree>
      <p:nvGrpSpPr>
        <p:cNvPr id="1" name="Shape 297"/>
        <p:cNvGrpSpPr/>
        <p:nvPr/>
      </p:nvGrpSpPr>
      <p:grpSpPr>
        <a:xfrm>
          <a:off x="0" y="0"/>
          <a:ext cx="0" cy="0"/>
          <a:chOff x="0" y="0"/>
          <a:chExt cx="0" cy="0"/>
        </a:xfrm>
      </p:grpSpPr>
      <p:sp>
        <p:nvSpPr>
          <p:cNvPr id="298" name="Google Shape;298;p2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9" name="Google Shape;299;p2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640"/>
              </a:spcBef>
              <a:spcAft>
                <a:spcPts val="0"/>
              </a:spcAft>
              <a:buClr>
                <a:schemeClr val="dk1"/>
              </a:buClr>
              <a:buSzPts val="3200"/>
              <a:buNone/>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300" name="Google Shape;300;p2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301" name="Google Shape;301;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2" name="Google Shape;30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3" name="Google Shape;30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3"/>
          <p:cNvSpPr txBox="1">
            <a:spLocks noGrp="1"/>
          </p:cNvSpPr>
          <p:nvPr>
            <p:ph type="body" idx="1"/>
          </p:nvPr>
        </p:nvSpPr>
        <p:spPr>
          <a:xfrm>
            <a:off x="457200" y="1600200"/>
            <a:ext cx="8143452" cy="4525963"/>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440"/>
              </a:spcBef>
              <a:spcAft>
                <a:spcPts val="0"/>
              </a:spcAft>
              <a:buClr>
                <a:schemeClr val="dk1"/>
              </a:buClr>
              <a:buSzPts val="2200"/>
              <a:buFont typeface="Noto Sans Symbols"/>
              <a:buNone/>
              <a:defRPr sz="2200" b="0" i="0" u="none" strike="noStrike" cap="none">
                <a:solidFill>
                  <a:schemeClr val="dk1"/>
                </a:solidFill>
                <a:latin typeface="Arial"/>
                <a:ea typeface="Arial"/>
                <a:cs typeface="Arial"/>
                <a:sym typeface="Arial"/>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hyperlink" Target="http://www.youtube.com/watch?v=3loV4kvBc7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youtube.com/watch?v=mu6EM5wPX3Q"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hyperlink" Target="http://www.youtube.com/watch?v=7pRX-LU2cJ0"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hyperlink" Target="http://www.youtube.com/watch?v=F8m3yaaD1v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1"/>
          <p:cNvPicPr preferRelativeResize="0"/>
          <p:nvPr/>
        </p:nvPicPr>
        <p:blipFill rotWithShape="1">
          <a:blip r:embed="rId3">
            <a:alphaModFix/>
          </a:blip>
          <a:srcRect t="17598" b="14682"/>
          <a:stretch/>
        </p:blipFill>
        <p:spPr>
          <a:xfrm>
            <a:off x="0" y="0"/>
            <a:ext cx="9144000" cy="4149725"/>
          </a:xfrm>
          <a:prstGeom prst="rect">
            <a:avLst/>
          </a:prstGeom>
          <a:noFill/>
          <a:ln>
            <a:noFill/>
          </a:ln>
        </p:spPr>
      </p:pic>
      <p:sp>
        <p:nvSpPr>
          <p:cNvPr id="329" name="Google Shape;329;p1"/>
          <p:cNvSpPr txBox="1">
            <a:spLocks noGrp="1"/>
          </p:cNvSpPr>
          <p:nvPr>
            <p:ph type="ctrTitle" idx="4294967295"/>
          </p:nvPr>
        </p:nvSpPr>
        <p:spPr>
          <a:xfrm>
            <a:off x="641534" y="4149725"/>
            <a:ext cx="7772400" cy="96837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2800"/>
              <a:buFont typeface="Arial"/>
              <a:buNone/>
            </a:pPr>
            <a:r>
              <a:rPr lang="it-IT" sz="2800" b="1" i="0" u="none" strike="noStrike" cap="none">
                <a:solidFill>
                  <a:schemeClr val="lt1"/>
                </a:solidFill>
                <a:latin typeface="Arial"/>
                <a:ea typeface="Arial"/>
                <a:cs typeface="Arial"/>
                <a:sym typeface="Arial"/>
              </a:rPr>
              <a:t>Titolo presentazione</a:t>
            </a:r>
            <a:br>
              <a:rPr lang="it-IT" sz="2800" b="1" i="0" u="none" strike="noStrike" cap="none">
                <a:solidFill>
                  <a:schemeClr val="lt1"/>
                </a:solidFill>
                <a:latin typeface="Arial"/>
                <a:ea typeface="Arial"/>
                <a:cs typeface="Arial"/>
                <a:sym typeface="Arial"/>
              </a:rPr>
            </a:br>
            <a:r>
              <a:rPr lang="it-IT" sz="2800" b="1" i="0" u="none" strike="noStrike" cap="none">
                <a:solidFill>
                  <a:schemeClr val="lt1"/>
                </a:solidFill>
                <a:latin typeface="Arial"/>
                <a:ea typeface="Arial"/>
                <a:cs typeface="Arial"/>
                <a:sym typeface="Arial"/>
              </a:rPr>
              <a:t>sottotitolo</a:t>
            </a:r>
            <a:endParaRPr sz="2200" b="1" i="0" u="none" strike="noStrike" cap="none">
              <a:solidFill>
                <a:schemeClr val="lt1"/>
              </a:solidFill>
              <a:latin typeface="Arial"/>
              <a:ea typeface="Arial"/>
              <a:cs typeface="Arial"/>
              <a:sym typeface="Arial"/>
            </a:endParaRPr>
          </a:p>
        </p:txBody>
      </p:sp>
      <p:sp>
        <p:nvSpPr>
          <p:cNvPr id="330" name="Google Shape;330;p1"/>
          <p:cNvSpPr txBox="1">
            <a:spLocks noGrp="1"/>
          </p:cNvSpPr>
          <p:nvPr>
            <p:ph type="subTitle" idx="4294967295"/>
          </p:nvPr>
        </p:nvSpPr>
        <p:spPr>
          <a:xfrm>
            <a:off x="641534" y="5118100"/>
            <a:ext cx="7772400" cy="1333500"/>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chemeClr val="lt1"/>
              </a:buClr>
              <a:buSzPts val="2200"/>
              <a:buFont typeface="Noto Sans Symbols"/>
              <a:buNone/>
            </a:pPr>
            <a:r>
              <a:rPr lang="it-IT" sz="2200" b="1" i="0" u="none" strike="noStrike" cap="none">
                <a:solidFill>
                  <a:schemeClr val="lt1"/>
                </a:solidFill>
                <a:latin typeface="Arial"/>
                <a:ea typeface="Arial"/>
                <a:cs typeface="Arial"/>
                <a:sym typeface="Arial"/>
              </a:rPr>
              <a:t>Milano, XX mese 20XX</a:t>
            </a:r>
            <a:endParaRPr sz="2200" b="0" i="0" u="none" strike="noStrike" cap="none">
              <a:solidFill>
                <a:schemeClr val="dk1"/>
              </a:solidFill>
              <a:latin typeface="Arial"/>
              <a:ea typeface="Arial"/>
              <a:cs typeface="Arial"/>
              <a:sym typeface="Arial"/>
            </a:endParaRPr>
          </a:p>
        </p:txBody>
      </p:sp>
      <p:pic>
        <p:nvPicPr>
          <p:cNvPr id="331" name="Google Shape;331;p1" descr="Y:\IMMAGINE _COORDINATA_2014\LOGO_UFFICIALE\01_Polimi_centrato\eps\01_Polimi_centrato_COL_negativo.png"/>
          <p:cNvPicPr preferRelativeResize="0"/>
          <p:nvPr/>
        </p:nvPicPr>
        <p:blipFill rotWithShape="1">
          <a:blip r:embed="rId4">
            <a:alphaModFix/>
          </a:blip>
          <a:srcRect/>
          <a:stretch/>
        </p:blipFill>
        <p:spPr>
          <a:xfrm>
            <a:off x="3514725" y="1996654"/>
            <a:ext cx="2133600" cy="1573118"/>
          </a:xfrm>
          <a:prstGeom prst="rect">
            <a:avLst/>
          </a:prstGeom>
          <a:noFill/>
          <a:ln>
            <a:noFill/>
          </a:ln>
        </p:spPr>
      </p:pic>
      <p:sp>
        <p:nvSpPr>
          <p:cNvPr id="332" name="Google Shape;332;p1"/>
          <p:cNvSpPr/>
          <p:nvPr/>
        </p:nvSpPr>
        <p:spPr>
          <a:xfrm>
            <a:off x="0" y="3816351"/>
            <a:ext cx="9144000" cy="3025776"/>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3" name="Google Shape;333;p1"/>
          <p:cNvGrpSpPr/>
          <p:nvPr/>
        </p:nvGrpSpPr>
        <p:grpSpPr>
          <a:xfrm>
            <a:off x="48007" y="3816351"/>
            <a:ext cx="9036648" cy="180000"/>
            <a:chOff x="1218340" y="275867"/>
            <a:chExt cx="17715122" cy="567843"/>
          </a:xfrm>
        </p:grpSpPr>
        <p:cxnSp>
          <p:nvCxnSpPr>
            <p:cNvPr id="334" name="Google Shape;334;p1"/>
            <p:cNvCxnSpPr/>
            <p:nvPr/>
          </p:nvCxnSpPr>
          <p:spPr>
            <a:xfrm>
              <a:off x="121834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5" name="Google Shape;335;p1"/>
            <p:cNvCxnSpPr/>
            <p:nvPr/>
          </p:nvCxnSpPr>
          <p:spPr>
            <a:xfrm>
              <a:off x="136720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6" name="Google Shape;336;p1"/>
            <p:cNvCxnSpPr/>
            <p:nvPr/>
          </p:nvCxnSpPr>
          <p:spPr>
            <a:xfrm>
              <a:off x="151607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7" name="Google Shape;337;p1"/>
            <p:cNvCxnSpPr/>
            <p:nvPr/>
          </p:nvCxnSpPr>
          <p:spPr>
            <a:xfrm>
              <a:off x="16649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8" name="Google Shape;338;p1"/>
            <p:cNvCxnSpPr/>
            <p:nvPr/>
          </p:nvCxnSpPr>
          <p:spPr>
            <a:xfrm>
              <a:off x="18138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9" name="Google Shape;339;p1"/>
            <p:cNvCxnSpPr/>
            <p:nvPr/>
          </p:nvCxnSpPr>
          <p:spPr>
            <a:xfrm>
              <a:off x="19626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0" name="Google Shape;340;p1"/>
            <p:cNvCxnSpPr/>
            <p:nvPr/>
          </p:nvCxnSpPr>
          <p:spPr>
            <a:xfrm>
              <a:off x="21115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1" name="Google Shape;341;p1"/>
            <p:cNvCxnSpPr/>
            <p:nvPr/>
          </p:nvCxnSpPr>
          <p:spPr>
            <a:xfrm>
              <a:off x="22604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2" name="Google Shape;342;p1"/>
            <p:cNvCxnSpPr/>
            <p:nvPr/>
          </p:nvCxnSpPr>
          <p:spPr>
            <a:xfrm>
              <a:off x="240927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3" name="Google Shape;343;p1"/>
            <p:cNvCxnSpPr/>
            <p:nvPr/>
          </p:nvCxnSpPr>
          <p:spPr>
            <a:xfrm>
              <a:off x="255814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4" name="Google Shape;344;p1"/>
            <p:cNvCxnSpPr/>
            <p:nvPr/>
          </p:nvCxnSpPr>
          <p:spPr>
            <a:xfrm>
              <a:off x="270701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5" name="Google Shape;345;p1"/>
            <p:cNvCxnSpPr/>
            <p:nvPr/>
          </p:nvCxnSpPr>
          <p:spPr>
            <a:xfrm>
              <a:off x="28558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6" name="Google Shape;346;p1"/>
            <p:cNvCxnSpPr/>
            <p:nvPr/>
          </p:nvCxnSpPr>
          <p:spPr>
            <a:xfrm>
              <a:off x="30047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7" name="Google Shape;347;p1"/>
            <p:cNvCxnSpPr/>
            <p:nvPr/>
          </p:nvCxnSpPr>
          <p:spPr>
            <a:xfrm>
              <a:off x="31536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8" name="Google Shape;348;p1"/>
            <p:cNvCxnSpPr/>
            <p:nvPr/>
          </p:nvCxnSpPr>
          <p:spPr>
            <a:xfrm>
              <a:off x="33024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9" name="Google Shape;349;p1"/>
            <p:cNvCxnSpPr/>
            <p:nvPr/>
          </p:nvCxnSpPr>
          <p:spPr>
            <a:xfrm>
              <a:off x="34513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0" name="Google Shape;350;p1"/>
            <p:cNvCxnSpPr/>
            <p:nvPr/>
          </p:nvCxnSpPr>
          <p:spPr>
            <a:xfrm>
              <a:off x="360021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1" name="Google Shape;351;p1"/>
            <p:cNvCxnSpPr/>
            <p:nvPr/>
          </p:nvCxnSpPr>
          <p:spPr>
            <a:xfrm>
              <a:off x="374907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2" name="Google Shape;352;p1"/>
            <p:cNvCxnSpPr/>
            <p:nvPr/>
          </p:nvCxnSpPr>
          <p:spPr>
            <a:xfrm>
              <a:off x="389794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3" name="Google Shape;353;p1"/>
            <p:cNvCxnSpPr/>
            <p:nvPr/>
          </p:nvCxnSpPr>
          <p:spPr>
            <a:xfrm>
              <a:off x="40468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4" name="Google Shape;354;p1"/>
            <p:cNvCxnSpPr/>
            <p:nvPr/>
          </p:nvCxnSpPr>
          <p:spPr>
            <a:xfrm>
              <a:off x="41956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5" name="Google Shape;355;p1"/>
            <p:cNvCxnSpPr/>
            <p:nvPr/>
          </p:nvCxnSpPr>
          <p:spPr>
            <a:xfrm>
              <a:off x="434454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6" name="Google Shape;356;p1"/>
            <p:cNvCxnSpPr/>
            <p:nvPr/>
          </p:nvCxnSpPr>
          <p:spPr>
            <a:xfrm>
              <a:off x="449341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7" name="Google Shape;357;p1"/>
            <p:cNvCxnSpPr/>
            <p:nvPr/>
          </p:nvCxnSpPr>
          <p:spPr>
            <a:xfrm>
              <a:off x="464228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8" name="Google Shape;358;p1"/>
            <p:cNvCxnSpPr/>
            <p:nvPr/>
          </p:nvCxnSpPr>
          <p:spPr>
            <a:xfrm>
              <a:off x="479114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9" name="Google Shape;359;p1"/>
            <p:cNvCxnSpPr/>
            <p:nvPr/>
          </p:nvCxnSpPr>
          <p:spPr>
            <a:xfrm>
              <a:off x="494001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0" name="Google Shape;360;p1"/>
            <p:cNvCxnSpPr/>
            <p:nvPr/>
          </p:nvCxnSpPr>
          <p:spPr>
            <a:xfrm>
              <a:off x="508888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1" name="Google Shape;361;p1"/>
            <p:cNvCxnSpPr/>
            <p:nvPr/>
          </p:nvCxnSpPr>
          <p:spPr>
            <a:xfrm>
              <a:off x="523774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2" name="Google Shape;362;p1"/>
            <p:cNvCxnSpPr/>
            <p:nvPr/>
          </p:nvCxnSpPr>
          <p:spPr>
            <a:xfrm>
              <a:off x="538661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3" name="Google Shape;363;p1"/>
            <p:cNvCxnSpPr/>
            <p:nvPr/>
          </p:nvCxnSpPr>
          <p:spPr>
            <a:xfrm>
              <a:off x="553548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4" name="Google Shape;364;p1"/>
            <p:cNvCxnSpPr/>
            <p:nvPr/>
          </p:nvCxnSpPr>
          <p:spPr>
            <a:xfrm>
              <a:off x="568435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5" name="Google Shape;365;p1"/>
            <p:cNvCxnSpPr/>
            <p:nvPr/>
          </p:nvCxnSpPr>
          <p:spPr>
            <a:xfrm>
              <a:off x="583321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6" name="Google Shape;366;p1"/>
            <p:cNvCxnSpPr/>
            <p:nvPr/>
          </p:nvCxnSpPr>
          <p:spPr>
            <a:xfrm>
              <a:off x="598208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7" name="Google Shape;367;p1"/>
            <p:cNvCxnSpPr/>
            <p:nvPr/>
          </p:nvCxnSpPr>
          <p:spPr>
            <a:xfrm>
              <a:off x="613095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8" name="Google Shape;368;p1"/>
            <p:cNvCxnSpPr/>
            <p:nvPr/>
          </p:nvCxnSpPr>
          <p:spPr>
            <a:xfrm>
              <a:off x="627981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9" name="Google Shape;369;p1"/>
            <p:cNvCxnSpPr/>
            <p:nvPr/>
          </p:nvCxnSpPr>
          <p:spPr>
            <a:xfrm>
              <a:off x="642868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0" name="Google Shape;370;p1"/>
            <p:cNvCxnSpPr/>
            <p:nvPr/>
          </p:nvCxnSpPr>
          <p:spPr>
            <a:xfrm>
              <a:off x="657755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1" name="Google Shape;371;p1"/>
            <p:cNvCxnSpPr/>
            <p:nvPr/>
          </p:nvCxnSpPr>
          <p:spPr>
            <a:xfrm>
              <a:off x="672641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2" name="Google Shape;372;p1"/>
            <p:cNvCxnSpPr/>
            <p:nvPr/>
          </p:nvCxnSpPr>
          <p:spPr>
            <a:xfrm>
              <a:off x="687528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3" name="Google Shape;373;p1"/>
            <p:cNvCxnSpPr/>
            <p:nvPr/>
          </p:nvCxnSpPr>
          <p:spPr>
            <a:xfrm>
              <a:off x="702415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4" name="Google Shape;374;p1"/>
            <p:cNvCxnSpPr/>
            <p:nvPr/>
          </p:nvCxnSpPr>
          <p:spPr>
            <a:xfrm>
              <a:off x="717302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5" name="Google Shape;375;p1"/>
            <p:cNvCxnSpPr/>
            <p:nvPr/>
          </p:nvCxnSpPr>
          <p:spPr>
            <a:xfrm>
              <a:off x="732188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6" name="Google Shape;376;p1"/>
            <p:cNvCxnSpPr/>
            <p:nvPr/>
          </p:nvCxnSpPr>
          <p:spPr>
            <a:xfrm>
              <a:off x="747075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7" name="Google Shape;377;p1"/>
            <p:cNvCxnSpPr/>
            <p:nvPr/>
          </p:nvCxnSpPr>
          <p:spPr>
            <a:xfrm>
              <a:off x="761962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8" name="Google Shape;378;p1"/>
            <p:cNvCxnSpPr/>
            <p:nvPr/>
          </p:nvCxnSpPr>
          <p:spPr>
            <a:xfrm>
              <a:off x="776848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9" name="Google Shape;379;p1"/>
            <p:cNvCxnSpPr/>
            <p:nvPr/>
          </p:nvCxnSpPr>
          <p:spPr>
            <a:xfrm>
              <a:off x="791735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0" name="Google Shape;380;p1"/>
            <p:cNvCxnSpPr/>
            <p:nvPr/>
          </p:nvCxnSpPr>
          <p:spPr>
            <a:xfrm>
              <a:off x="806622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1" name="Google Shape;381;p1"/>
            <p:cNvCxnSpPr/>
            <p:nvPr/>
          </p:nvCxnSpPr>
          <p:spPr>
            <a:xfrm>
              <a:off x="821508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2" name="Google Shape;382;p1"/>
            <p:cNvCxnSpPr/>
            <p:nvPr/>
          </p:nvCxnSpPr>
          <p:spPr>
            <a:xfrm>
              <a:off x="836395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3" name="Google Shape;383;p1"/>
            <p:cNvCxnSpPr/>
            <p:nvPr/>
          </p:nvCxnSpPr>
          <p:spPr>
            <a:xfrm>
              <a:off x="851282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4" name="Google Shape;384;p1"/>
            <p:cNvCxnSpPr/>
            <p:nvPr/>
          </p:nvCxnSpPr>
          <p:spPr>
            <a:xfrm>
              <a:off x="866169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5" name="Google Shape;385;p1"/>
            <p:cNvCxnSpPr/>
            <p:nvPr/>
          </p:nvCxnSpPr>
          <p:spPr>
            <a:xfrm>
              <a:off x="881055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6" name="Google Shape;386;p1"/>
            <p:cNvCxnSpPr/>
            <p:nvPr/>
          </p:nvCxnSpPr>
          <p:spPr>
            <a:xfrm>
              <a:off x="895942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7" name="Google Shape;387;p1"/>
            <p:cNvCxnSpPr/>
            <p:nvPr/>
          </p:nvCxnSpPr>
          <p:spPr>
            <a:xfrm>
              <a:off x="910829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8" name="Google Shape;388;p1"/>
            <p:cNvCxnSpPr/>
            <p:nvPr/>
          </p:nvCxnSpPr>
          <p:spPr>
            <a:xfrm>
              <a:off x="925715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9" name="Google Shape;389;p1"/>
            <p:cNvCxnSpPr/>
            <p:nvPr/>
          </p:nvCxnSpPr>
          <p:spPr>
            <a:xfrm>
              <a:off x="940602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0" name="Google Shape;390;p1"/>
            <p:cNvCxnSpPr/>
            <p:nvPr/>
          </p:nvCxnSpPr>
          <p:spPr>
            <a:xfrm>
              <a:off x="955489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1" name="Google Shape;391;p1"/>
            <p:cNvCxnSpPr/>
            <p:nvPr/>
          </p:nvCxnSpPr>
          <p:spPr>
            <a:xfrm>
              <a:off x="970375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2" name="Google Shape;392;p1"/>
            <p:cNvCxnSpPr/>
            <p:nvPr/>
          </p:nvCxnSpPr>
          <p:spPr>
            <a:xfrm>
              <a:off x="985262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3" name="Google Shape;393;p1"/>
            <p:cNvCxnSpPr/>
            <p:nvPr/>
          </p:nvCxnSpPr>
          <p:spPr>
            <a:xfrm>
              <a:off x="1000149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4" name="Google Shape;394;p1"/>
            <p:cNvCxnSpPr/>
            <p:nvPr/>
          </p:nvCxnSpPr>
          <p:spPr>
            <a:xfrm>
              <a:off x="1015036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5" name="Google Shape;395;p1"/>
            <p:cNvCxnSpPr/>
            <p:nvPr/>
          </p:nvCxnSpPr>
          <p:spPr>
            <a:xfrm>
              <a:off x="1029922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6" name="Google Shape;396;p1"/>
            <p:cNvCxnSpPr/>
            <p:nvPr/>
          </p:nvCxnSpPr>
          <p:spPr>
            <a:xfrm>
              <a:off x="1044809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7" name="Google Shape;397;p1"/>
            <p:cNvCxnSpPr/>
            <p:nvPr/>
          </p:nvCxnSpPr>
          <p:spPr>
            <a:xfrm>
              <a:off x="1059696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8" name="Google Shape;398;p1"/>
            <p:cNvCxnSpPr/>
            <p:nvPr/>
          </p:nvCxnSpPr>
          <p:spPr>
            <a:xfrm>
              <a:off x="1074582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9" name="Google Shape;399;p1"/>
            <p:cNvCxnSpPr/>
            <p:nvPr/>
          </p:nvCxnSpPr>
          <p:spPr>
            <a:xfrm>
              <a:off x="1089469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0" name="Google Shape;400;p1"/>
            <p:cNvCxnSpPr/>
            <p:nvPr/>
          </p:nvCxnSpPr>
          <p:spPr>
            <a:xfrm>
              <a:off x="1104356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1" name="Google Shape;401;p1"/>
            <p:cNvCxnSpPr/>
            <p:nvPr/>
          </p:nvCxnSpPr>
          <p:spPr>
            <a:xfrm>
              <a:off x="1119242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2" name="Google Shape;402;p1"/>
            <p:cNvCxnSpPr/>
            <p:nvPr/>
          </p:nvCxnSpPr>
          <p:spPr>
            <a:xfrm>
              <a:off x="1134129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3" name="Google Shape;403;p1"/>
            <p:cNvCxnSpPr/>
            <p:nvPr/>
          </p:nvCxnSpPr>
          <p:spPr>
            <a:xfrm>
              <a:off x="1149016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4" name="Google Shape;404;p1"/>
            <p:cNvCxnSpPr/>
            <p:nvPr/>
          </p:nvCxnSpPr>
          <p:spPr>
            <a:xfrm>
              <a:off x="1163903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5" name="Google Shape;405;p1"/>
            <p:cNvCxnSpPr/>
            <p:nvPr/>
          </p:nvCxnSpPr>
          <p:spPr>
            <a:xfrm>
              <a:off x="1178789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6" name="Google Shape;406;p1"/>
            <p:cNvCxnSpPr/>
            <p:nvPr/>
          </p:nvCxnSpPr>
          <p:spPr>
            <a:xfrm>
              <a:off x="1193676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7" name="Google Shape;407;p1"/>
            <p:cNvCxnSpPr/>
            <p:nvPr/>
          </p:nvCxnSpPr>
          <p:spPr>
            <a:xfrm>
              <a:off x="1208563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8" name="Google Shape;408;p1"/>
            <p:cNvCxnSpPr/>
            <p:nvPr/>
          </p:nvCxnSpPr>
          <p:spPr>
            <a:xfrm>
              <a:off x="1223449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9" name="Google Shape;409;p1"/>
            <p:cNvCxnSpPr/>
            <p:nvPr/>
          </p:nvCxnSpPr>
          <p:spPr>
            <a:xfrm>
              <a:off x="1238336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0" name="Google Shape;410;p1"/>
            <p:cNvCxnSpPr/>
            <p:nvPr/>
          </p:nvCxnSpPr>
          <p:spPr>
            <a:xfrm>
              <a:off x="1253223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1" name="Google Shape;411;p1"/>
            <p:cNvCxnSpPr/>
            <p:nvPr/>
          </p:nvCxnSpPr>
          <p:spPr>
            <a:xfrm>
              <a:off x="1268109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2" name="Google Shape;412;p1"/>
            <p:cNvCxnSpPr/>
            <p:nvPr/>
          </p:nvCxnSpPr>
          <p:spPr>
            <a:xfrm>
              <a:off x="1282996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3" name="Google Shape;413;p1"/>
            <p:cNvCxnSpPr/>
            <p:nvPr/>
          </p:nvCxnSpPr>
          <p:spPr>
            <a:xfrm>
              <a:off x="1297883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4" name="Google Shape;414;p1"/>
            <p:cNvCxnSpPr/>
            <p:nvPr/>
          </p:nvCxnSpPr>
          <p:spPr>
            <a:xfrm>
              <a:off x="1312770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5" name="Google Shape;415;p1"/>
            <p:cNvCxnSpPr/>
            <p:nvPr/>
          </p:nvCxnSpPr>
          <p:spPr>
            <a:xfrm>
              <a:off x="1327656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6" name="Google Shape;416;p1"/>
            <p:cNvCxnSpPr/>
            <p:nvPr/>
          </p:nvCxnSpPr>
          <p:spPr>
            <a:xfrm>
              <a:off x="134254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7" name="Google Shape;417;p1"/>
            <p:cNvCxnSpPr/>
            <p:nvPr/>
          </p:nvCxnSpPr>
          <p:spPr>
            <a:xfrm>
              <a:off x="135743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8" name="Google Shape;418;p1"/>
            <p:cNvCxnSpPr/>
            <p:nvPr/>
          </p:nvCxnSpPr>
          <p:spPr>
            <a:xfrm>
              <a:off x="137231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9" name="Google Shape;419;p1"/>
            <p:cNvCxnSpPr/>
            <p:nvPr/>
          </p:nvCxnSpPr>
          <p:spPr>
            <a:xfrm>
              <a:off x="138720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0" name="Google Shape;420;p1"/>
            <p:cNvCxnSpPr/>
            <p:nvPr/>
          </p:nvCxnSpPr>
          <p:spPr>
            <a:xfrm>
              <a:off x="140209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1" name="Google Shape;421;p1"/>
            <p:cNvCxnSpPr/>
            <p:nvPr/>
          </p:nvCxnSpPr>
          <p:spPr>
            <a:xfrm>
              <a:off x="141697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2" name="Google Shape;422;p1"/>
            <p:cNvCxnSpPr/>
            <p:nvPr/>
          </p:nvCxnSpPr>
          <p:spPr>
            <a:xfrm>
              <a:off x="1431863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3" name="Google Shape;423;p1"/>
            <p:cNvCxnSpPr/>
            <p:nvPr/>
          </p:nvCxnSpPr>
          <p:spPr>
            <a:xfrm>
              <a:off x="1446750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4" name="Google Shape;424;p1"/>
            <p:cNvCxnSpPr/>
            <p:nvPr/>
          </p:nvCxnSpPr>
          <p:spPr>
            <a:xfrm>
              <a:off x="146163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5" name="Google Shape;425;p1"/>
            <p:cNvCxnSpPr/>
            <p:nvPr/>
          </p:nvCxnSpPr>
          <p:spPr>
            <a:xfrm>
              <a:off x="147652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6" name="Google Shape;426;p1"/>
            <p:cNvCxnSpPr/>
            <p:nvPr/>
          </p:nvCxnSpPr>
          <p:spPr>
            <a:xfrm>
              <a:off x="149141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7" name="Google Shape;427;p1"/>
            <p:cNvCxnSpPr/>
            <p:nvPr/>
          </p:nvCxnSpPr>
          <p:spPr>
            <a:xfrm>
              <a:off x="150629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8" name="Google Shape;428;p1"/>
            <p:cNvCxnSpPr/>
            <p:nvPr/>
          </p:nvCxnSpPr>
          <p:spPr>
            <a:xfrm>
              <a:off x="152118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9" name="Google Shape;429;p1"/>
            <p:cNvCxnSpPr/>
            <p:nvPr/>
          </p:nvCxnSpPr>
          <p:spPr>
            <a:xfrm>
              <a:off x="153607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0" name="Google Shape;430;p1"/>
            <p:cNvCxnSpPr/>
            <p:nvPr/>
          </p:nvCxnSpPr>
          <p:spPr>
            <a:xfrm>
              <a:off x="1550957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1" name="Google Shape;431;p1"/>
            <p:cNvCxnSpPr/>
            <p:nvPr/>
          </p:nvCxnSpPr>
          <p:spPr>
            <a:xfrm>
              <a:off x="1565843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2" name="Google Shape;432;p1"/>
            <p:cNvCxnSpPr/>
            <p:nvPr/>
          </p:nvCxnSpPr>
          <p:spPr>
            <a:xfrm>
              <a:off x="158073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3" name="Google Shape;433;p1"/>
            <p:cNvCxnSpPr/>
            <p:nvPr/>
          </p:nvCxnSpPr>
          <p:spPr>
            <a:xfrm>
              <a:off x="159561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4" name="Google Shape;434;p1"/>
            <p:cNvCxnSpPr/>
            <p:nvPr/>
          </p:nvCxnSpPr>
          <p:spPr>
            <a:xfrm>
              <a:off x="161050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5" name="Google Shape;435;p1"/>
            <p:cNvCxnSpPr/>
            <p:nvPr/>
          </p:nvCxnSpPr>
          <p:spPr>
            <a:xfrm>
              <a:off x="162539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6" name="Google Shape;436;p1"/>
            <p:cNvCxnSpPr/>
            <p:nvPr/>
          </p:nvCxnSpPr>
          <p:spPr>
            <a:xfrm>
              <a:off x="164027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7" name="Google Shape;437;p1"/>
            <p:cNvCxnSpPr/>
            <p:nvPr/>
          </p:nvCxnSpPr>
          <p:spPr>
            <a:xfrm>
              <a:off x="165516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8" name="Google Shape;438;p1"/>
            <p:cNvCxnSpPr/>
            <p:nvPr/>
          </p:nvCxnSpPr>
          <p:spPr>
            <a:xfrm>
              <a:off x="167005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9" name="Google Shape;439;p1"/>
            <p:cNvCxnSpPr/>
            <p:nvPr/>
          </p:nvCxnSpPr>
          <p:spPr>
            <a:xfrm>
              <a:off x="168493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0" name="Google Shape;440;p1"/>
            <p:cNvCxnSpPr/>
            <p:nvPr/>
          </p:nvCxnSpPr>
          <p:spPr>
            <a:xfrm>
              <a:off x="169982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1" name="Google Shape;441;p1"/>
            <p:cNvCxnSpPr/>
            <p:nvPr/>
          </p:nvCxnSpPr>
          <p:spPr>
            <a:xfrm>
              <a:off x="171471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2" name="Google Shape;442;p1"/>
            <p:cNvCxnSpPr/>
            <p:nvPr/>
          </p:nvCxnSpPr>
          <p:spPr>
            <a:xfrm>
              <a:off x="172959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3" name="Google Shape;443;p1"/>
            <p:cNvCxnSpPr/>
            <p:nvPr/>
          </p:nvCxnSpPr>
          <p:spPr>
            <a:xfrm>
              <a:off x="174448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4" name="Google Shape;444;p1"/>
            <p:cNvCxnSpPr/>
            <p:nvPr/>
          </p:nvCxnSpPr>
          <p:spPr>
            <a:xfrm>
              <a:off x="175937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5" name="Google Shape;445;p1"/>
            <p:cNvCxnSpPr/>
            <p:nvPr/>
          </p:nvCxnSpPr>
          <p:spPr>
            <a:xfrm>
              <a:off x="177425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6" name="Google Shape;446;p1"/>
            <p:cNvCxnSpPr/>
            <p:nvPr/>
          </p:nvCxnSpPr>
          <p:spPr>
            <a:xfrm>
              <a:off x="178914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7" name="Google Shape;447;p1"/>
            <p:cNvCxnSpPr/>
            <p:nvPr/>
          </p:nvCxnSpPr>
          <p:spPr>
            <a:xfrm>
              <a:off x="180403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8" name="Google Shape;448;p1"/>
            <p:cNvCxnSpPr/>
            <p:nvPr/>
          </p:nvCxnSpPr>
          <p:spPr>
            <a:xfrm>
              <a:off x="181891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9" name="Google Shape;449;p1"/>
            <p:cNvCxnSpPr/>
            <p:nvPr/>
          </p:nvCxnSpPr>
          <p:spPr>
            <a:xfrm>
              <a:off x="183380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0" name="Google Shape;450;p1"/>
            <p:cNvCxnSpPr/>
            <p:nvPr/>
          </p:nvCxnSpPr>
          <p:spPr>
            <a:xfrm>
              <a:off x="184869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1" name="Google Shape;451;p1"/>
            <p:cNvCxnSpPr/>
            <p:nvPr/>
          </p:nvCxnSpPr>
          <p:spPr>
            <a:xfrm>
              <a:off x="186357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2" name="Google Shape;452;p1"/>
            <p:cNvCxnSpPr/>
            <p:nvPr/>
          </p:nvCxnSpPr>
          <p:spPr>
            <a:xfrm>
              <a:off x="187846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3" name="Google Shape;453;p1"/>
            <p:cNvCxnSpPr/>
            <p:nvPr/>
          </p:nvCxnSpPr>
          <p:spPr>
            <a:xfrm>
              <a:off x="18933463" y="275867"/>
              <a:ext cx="0" cy="567843"/>
            </a:xfrm>
            <a:prstGeom prst="straightConnector1">
              <a:avLst/>
            </a:prstGeom>
            <a:noFill/>
            <a:ln w="12700" cap="flat" cmpd="sng">
              <a:solidFill>
                <a:schemeClr val="lt1"/>
              </a:solidFill>
              <a:prstDash val="solid"/>
              <a:round/>
              <a:headEnd type="none" w="sm" len="sm"/>
              <a:tailEnd type="none" w="sm" len="sm"/>
            </a:ln>
          </p:spPr>
        </p:cxnSp>
      </p:grpSp>
      <p:sp>
        <p:nvSpPr>
          <p:cNvPr id="454" name="Google Shape;454;p1"/>
          <p:cNvSpPr txBox="1"/>
          <p:nvPr/>
        </p:nvSpPr>
        <p:spPr>
          <a:xfrm>
            <a:off x="641534" y="4149725"/>
            <a:ext cx="7772400" cy="968375"/>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chemeClr val="lt1"/>
              </a:buClr>
              <a:buSzPts val="3600"/>
              <a:buFont typeface="Arial"/>
              <a:buNone/>
            </a:pPr>
            <a:r>
              <a:rPr lang="it-IT" sz="3600" b="1" i="0" u="none" strike="noStrike" cap="none">
                <a:solidFill>
                  <a:schemeClr val="lt1"/>
                </a:solidFill>
                <a:latin typeface="Arial"/>
                <a:ea typeface="Arial"/>
                <a:cs typeface="Arial"/>
                <a:sym typeface="Arial"/>
              </a:rPr>
              <a:t>Musical Tree</a:t>
            </a:r>
            <a:endParaRPr sz="3600" b="1" i="0" u="none" strike="noStrike" cap="none">
              <a:solidFill>
                <a:schemeClr val="lt1"/>
              </a:solidFill>
              <a:latin typeface="Arial"/>
              <a:ea typeface="Arial"/>
              <a:cs typeface="Arial"/>
              <a:sym typeface="Arial"/>
            </a:endParaRPr>
          </a:p>
        </p:txBody>
      </p:sp>
      <p:sp>
        <p:nvSpPr>
          <p:cNvPr id="455" name="Google Shape;455;p1"/>
          <p:cNvSpPr txBox="1"/>
          <p:nvPr/>
        </p:nvSpPr>
        <p:spPr>
          <a:xfrm>
            <a:off x="514850" y="5271471"/>
            <a:ext cx="7772400" cy="728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2200"/>
              <a:buFont typeface="Noto Sans Symbols"/>
              <a:buNone/>
            </a:pPr>
            <a:r>
              <a:rPr lang="it-IT" sz="2200" b="0" i="0" u="none" strike="noStrike" cap="none">
                <a:solidFill>
                  <a:schemeClr val="lt1"/>
                </a:solidFill>
                <a:latin typeface="Arial"/>
                <a:ea typeface="Arial"/>
                <a:cs typeface="Arial"/>
                <a:sym typeface="Arial"/>
              </a:rPr>
              <a:t>Creative Programing And Computing a.y. 2020/2021</a:t>
            </a:r>
            <a:endParaRPr sz="1400" b="0" i="0" u="none" strike="noStrike" cap="none">
              <a:solidFill>
                <a:srgbClr val="000000"/>
              </a:solidFill>
              <a:latin typeface="Arial"/>
              <a:ea typeface="Arial"/>
              <a:cs typeface="Arial"/>
              <a:sym typeface="Arial"/>
            </a:endParaRPr>
          </a:p>
        </p:txBody>
      </p:sp>
      <p:sp>
        <p:nvSpPr>
          <p:cNvPr id="456" name="Google Shape;456;p1"/>
          <p:cNvSpPr txBox="1"/>
          <p:nvPr/>
        </p:nvSpPr>
        <p:spPr>
          <a:xfrm>
            <a:off x="275822" y="6272176"/>
            <a:ext cx="220221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57" name="Google Shape;457;p1"/>
          <p:cNvSpPr txBox="1"/>
          <p:nvPr/>
        </p:nvSpPr>
        <p:spPr>
          <a:xfrm>
            <a:off x="48004" y="6354675"/>
            <a:ext cx="6597300" cy="3693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it-IT" sz="1800" b="0" i="0" u="none" strike="noStrike" cap="none">
                <a:solidFill>
                  <a:schemeClr val="lt1"/>
                </a:solidFill>
                <a:latin typeface="Calibri"/>
                <a:ea typeface="Calibri"/>
                <a:cs typeface="Calibri"/>
                <a:sym typeface="Calibri"/>
              </a:rPr>
              <a:t>Gioele Greco 943518, Tommaso Botti 944537, Nicolò Botti 944540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gc4dd99afed_0_32"/>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000"/>
              <a:t>Adopted methodological solutions</a:t>
            </a:r>
            <a:endParaRPr sz="3000"/>
          </a:p>
        </p:txBody>
      </p:sp>
      <p:sp>
        <p:nvSpPr>
          <p:cNvPr id="533" name="Google Shape;533;gc4dd99afed_0_32"/>
          <p:cNvSpPr txBox="1">
            <a:spLocks noGrp="1"/>
          </p:cNvSpPr>
          <p:nvPr>
            <p:ph type="body" idx="1"/>
          </p:nvPr>
        </p:nvSpPr>
        <p:spPr>
          <a:xfrm>
            <a:off x="457200" y="1600200"/>
            <a:ext cx="8323800" cy="452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200"/>
              <a:buNone/>
            </a:pPr>
            <a:endParaRPr/>
          </a:p>
          <a:p>
            <a:pPr marL="457200" lvl="0" indent="-342900" algn="l" rtl="0">
              <a:lnSpc>
                <a:spcPct val="100000"/>
              </a:lnSpc>
              <a:spcBef>
                <a:spcPts val="440"/>
              </a:spcBef>
              <a:spcAft>
                <a:spcPts val="0"/>
              </a:spcAft>
              <a:buSzPts val="1800"/>
              <a:buChar char="●"/>
            </a:pPr>
            <a:r>
              <a:rPr lang="it-IT"/>
              <a:t>Musical genre classification is implemented in Python through a Machine Learning based algorithm.</a:t>
            </a:r>
            <a:endParaRPr/>
          </a:p>
          <a:p>
            <a:pPr marL="457200" lvl="0" indent="0" algn="l" rtl="0">
              <a:lnSpc>
                <a:spcPct val="100000"/>
              </a:lnSpc>
              <a:spcBef>
                <a:spcPts val="440"/>
              </a:spcBef>
              <a:spcAft>
                <a:spcPts val="0"/>
              </a:spcAft>
              <a:buSzPts val="1800"/>
              <a:buNone/>
            </a:pPr>
            <a:endParaRPr/>
          </a:p>
          <a:p>
            <a:pPr marL="457200" lvl="0" indent="0" algn="l" rtl="0">
              <a:lnSpc>
                <a:spcPct val="100000"/>
              </a:lnSpc>
              <a:spcBef>
                <a:spcPts val="440"/>
              </a:spcBef>
              <a:spcAft>
                <a:spcPts val="0"/>
              </a:spcAft>
              <a:buSzPts val="1800"/>
              <a:buNone/>
            </a:pPr>
            <a:endParaRPr/>
          </a:p>
          <a:p>
            <a:pPr marL="457200" lvl="0" indent="-342900" algn="l" rtl="0">
              <a:lnSpc>
                <a:spcPct val="100000"/>
              </a:lnSpc>
              <a:spcBef>
                <a:spcPts val="440"/>
              </a:spcBef>
              <a:spcAft>
                <a:spcPts val="0"/>
              </a:spcAft>
              <a:buSzPts val="1800"/>
              <a:buChar char="●"/>
            </a:pPr>
            <a:r>
              <a:rPr lang="it-IT"/>
              <a:t>The different visualizations are realized in Processing.</a:t>
            </a:r>
            <a:endParaRPr/>
          </a:p>
          <a:p>
            <a:pPr marL="457200" lvl="0" indent="0" algn="l" rtl="0">
              <a:lnSpc>
                <a:spcPct val="100000"/>
              </a:lnSpc>
              <a:spcBef>
                <a:spcPts val="440"/>
              </a:spcBef>
              <a:spcAft>
                <a:spcPts val="0"/>
              </a:spcAft>
              <a:buSzPts val="1800"/>
              <a:buNone/>
            </a:pPr>
            <a:endParaRPr/>
          </a:p>
          <a:p>
            <a:pPr marL="457200" lvl="0" indent="0" algn="l" rtl="0">
              <a:lnSpc>
                <a:spcPct val="100000"/>
              </a:lnSpc>
              <a:spcBef>
                <a:spcPts val="440"/>
              </a:spcBef>
              <a:spcAft>
                <a:spcPts val="0"/>
              </a:spcAft>
              <a:buSzPts val="1800"/>
              <a:buNone/>
            </a:pPr>
            <a:endParaRPr/>
          </a:p>
          <a:p>
            <a:pPr marL="457200" lvl="0" indent="-342900" algn="l" rtl="0">
              <a:lnSpc>
                <a:spcPct val="100000"/>
              </a:lnSpc>
              <a:spcBef>
                <a:spcPts val="440"/>
              </a:spcBef>
              <a:spcAft>
                <a:spcPts val="0"/>
              </a:spcAft>
              <a:buSzPts val="1800"/>
              <a:buChar char="●"/>
            </a:pPr>
            <a:r>
              <a:rPr lang="it-IT"/>
              <a:t>The communication between Python and Processing is realized via OSC messages.</a:t>
            </a:r>
            <a:endParaRPr/>
          </a:p>
        </p:txBody>
      </p:sp>
      <p:sp>
        <p:nvSpPr>
          <p:cNvPr id="534" name="Google Shape;534;gc4dd99afed_0_32"/>
          <p:cNvSpPr txBox="1"/>
          <p:nvPr/>
        </p:nvSpPr>
        <p:spPr>
          <a:xfrm>
            <a:off x="48006" y="6354683"/>
            <a:ext cx="3342300" cy="3693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it-IT" sz="1800" b="0" i="0" u="none" strike="noStrike" cap="none">
                <a:solidFill>
                  <a:schemeClr val="lt1"/>
                </a:solidFill>
                <a:latin typeface="Calibri"/>
                <a:ea typeface="Calibri"/>
                <a:cs typeface="Calibri"/>
                <a:sym typeface="Calibri"/>
              </a:rPr>
              <a:t>Group 15</a:t>
            </a:r>
            <a:endParaRPr sz="1400" b="0" i="0" u="none" strike="noStrike" cap="none">
              <a:solidFill>
                <a:srgbClr val="000000"/>
              </a:solidFill>
              <a:latin typeface="Arial"/>
              <a:ea typeface="Arial"/>
              <a:cs typeface="Arial"/>
              <a:sym typeface="Arial"/>
            </a:endParaRPr>
          </a:p>
        </p:txBody>
      </p:sp>
      <p:sp>
        <p:nvSpPr>
          <p:cNvPr id="535" name="Google Shape;535;gc4dd99afed_0_32"/>
          <p:cNvSpPr txBox="1"/>
          <p:nvPr/>
        </p:nvSpPr>
        <p:spPr>
          <a:xfrm>
            <a:off x="48006" y="638543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gc4dd99afed_1_36"/>
          <p:cNvSpPr txBox="1">
            <a:spLocks noGrp="1"/>
          </p:cNvSpPr>
          <p:nvPr>
            <p:ph type="ctrTitle"/>
          </p:nvPr>
        </p:nvSpPr>
        <p:spPr>
          <a:xfrm>
            <a:off x="641534" y="4149725"/>
            <a:ext cx="7772400" cy="968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3600"/>
              <a:buNone/>
            </a:pPr>
            <a:r>
              <a:rPr lang="it-IT"/>
              <a:t>Technical details</a:t>
            </a:r>
            <a:endParaRPr/>
          </a:p>
        </p:txBody>
      </p:sp>
      <p:sp>
        <p:nvSpPr>
          <p:cNvPr id="542" name="Google Shape;542;gc4dd99afed_1_36"/>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a:bodyPr>
          <a:lstStyle/>
          <a:p>
            <a:pPr marL="457200" lvl="0" indent="-368300" algn="l" rtl="0">
              <a:lnSpc>
                <a:spcPct val="100000"/>
              </a:lnSpc>
              <a:spcBef>
                <a:spcPts val="440"/>
              </a:spcBef>
              <a:spcAft>
                <a:spcPts val="0"/>
              </a:spcAft>
              <a:buSzPts val="2200"/>
              <a:buChar char="●"/>
            </a:pPr>
            <a:r>
              <a:rPr lang="it-IT"/>
              <a:t>Python implementation</a:t>
            </a:r>
            <a:endParaRPr/>
          </a:p>
          <a:p>
            <a:pPr marL="457200" lvl="0" indent="-368300" algn="l" rtl="0">
              <a:lnSpc>
                <a:spcPct val="100000"/>
              </a:lnSpc>
              <a:spcBef>
                <a:spcPts val="0"/>
              </a:spcBef>
              <a:spcAft>
                <a:spcPts val="0"/>
              </a:spcAft>
              <a:buSzPts val="2200"/>
              <a:buChar char="●"/>
            </a:pPr>
            <a:r>
              <a:rPr lang="it-IT"/>
              <a:t>Processing implementation</a:t>
            </a:r>
            <a:endParaRPr/>
          </a:p>
        </p:txBody>
      </p:sp>
      <p:pic>
        <p:nvPicPr>
          <p:cNvPr id="543" name="Google Shape;543;gc4dd99afed_1_36"/>
          <p:cNvPicPr preferRelativeResize="0"/>
          <p:nvPr/>
        </p:nvPicPr>
        <p:blipFill rotWithShape="1">
          <a:blip r:embed="rId3">
            <a:alphaModFix/>
          </a:blip>
          <a:srcRect/>
          <a:stretch/>
        </p:blipFill>
        <p:spPr>
          <a:xfrm>
            <a:off x="2615925" y="0"/>
            <a:ext cx="3823600" cy="3823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2"/>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Python implementation</a:t>
            </a:r>
            <a:endParaRPr sz="3200"/>
          </a:p>
        </p:txBody>
      </p:sp>
      <p:sp>
        <p:nvSpPr>
          <p:cNvPr id="550" name="Google Shape;550;p2"/>
          <p:cNvSpPr txBox="1">
            <a:spLocks noGrp="1"/>
          </p:cNvSpPr>
          <p:nvPr>
            <p:ph type="body" idx="1"/>
          </p:nvPr>
        </p:nvSpPr>
        <p:spPr>
          <a:xfrm>
            <a:off x="457200" y="1600200"/>
            <a:ext cx="8323726" cy="4525963"/>
          </a:xfrm>
          <a:prstGeom prst="rect">
            <a:avLst/>
          </a:prstGeom>
          <a:noFill/>
          <a:ln>
            <a:noFill/>
          </a:ln>
        </p:spPr>
        <p:txBody>
          <a:bodyPr spcFirstLastPara="1" wrap="square" lIns="91425" tIns="45700" rIns="91425" bIns="45700" anchor="t" anchorCtr="0">
            <a:normAutofit/>
          </a:bodyPr>
          <a:lstStyle/>
          <a:p>
            <a:pPr marL="457200" lvl="0" indent="-342900" algn="l" rtl="0">
              <a:lnSpc>
                <a:spcPct val="100000"/>
              </a:lnSpc>
              <a:spcBef>
                <a:spcPts val="0"/>
              </a:spcBef>
              <a:spcAft>
                <a:spcPts val="0"/>
              </a:spcAft>
              <a:buSzPts val="1800"/>
              <a:buChar char="●"/>
            </a:pPr>
            <a:r>
              <a:rPr lang="it-IT"/>
              <a:t>We started from the </a:t>
            </a:r>
            <a:r>
              <a:rPr lang="it-IT" b="1"/>
              <a:t>GTZAN dataset </a:t>
            </a:r>
            <a:r>
              <a:rPr lang="it-IT"/>
              <a:t>which is a database of 1000 music pieces of ten different genres: Blues, Classical, Country, Disco, Hiphop, Jazz, Metal, Pop, Reggae, Rock. </a:t>
            </a:r>
            <a:endParaRPr/>
          </a:p>
          <a:p>
            <a:pPr marL="457200" lvl="0" indent="0" algn="l" rtl="0">
              <a:lnSpc>
                <a:spcPct val="100000"/>
              </a:lnSpc>
              <a:spcBef>
                <a:spcPts val="0"/>
              </a:spcBef>
              <a:spcAft>
                <a:spcPts val="0"/>
              </a:spcAft>
              <a:buSzPts val="1800"/>
              <a:buNone/>
            </a:pPr>
            <a:endParaRPr/>
          </a:p>
          <a:p>
            <a:pPr marL="457200" lvl="0" indent="-342900" algn="l" rtl="0">
              <a:lnSpc>
                <a:spcPct val="100000"/>
              </a:lnSpc>
              <a:spcBef>
                <a:spcPts val="440"/>
              </a:spcBef>
              <a:spcAft>
                <a:spcPts val="0"/>
              </a:spcAft>
              <a:buSzPts val="1800"/>
              <a:buChar char="●"/>
            </a:pPr>
            <a:r>
              <a:rPr lang="it-IT"/>
              <a:t>We chose to implement a classifier able to discriminate only between </a:t>
            </a:r>
            <a:r>
              <a:rPr lang="it-IT" b="1"/>
              <a:t>Classical</a:t>
            </a:r>
            <a:r>
              <a:rPr lang="it-IT"/>
              <a:t>, </a:t>
            </a:r>
            <a:r>
              <a:rPr lang="it-IT" b="1"/>
              <a:t>Pop</a:t>
            </a:r>
            <a:r>
              <a:rPr lang="it-IT"/>
              <a:t>, </a:t>
            </a:r>
            <a:r>
              <a:rPr lang="it-IT" b="1"/>
              <a:t>Reggae, Rock </a:t>
            </a:r>
            <a:r>
              <a:rPr lang="it-IT"/>
              <a:t>and</a:t>
            </a:r>
            <a:r>
              <a:rPr lang="it-IT" b="1"/>
              <a:t> Jazz</a:t>
            </a:r>
            <a:r>
              <a:rPr lang="it-IT"/>
              <a:t>. </a:t>
            </a:r>
            <a:endParaRPr/>
          </a:p>
          <a:p>
            <a:pPr marL="457200" lvl="0" indent="0" algn="l" rtl="0">
              <a:lnSpc>
                <a:spcPct val="100000"/>
              </a:lnSpc>
              <a:spcBef>
                <a:spcPts val="440"/>
              </a:spcBef>
              <a:spcAft>
                <a:spcPts val="0"/>
              </a:spcAft>
              <a:buSzPts val="1800"/>
              <a:buNone/>
            </a:pPr>
            <a:endParaRPr/>
          </a:p>
          <a:p>
            <a:pPr marL="457200" lvl="0" indent="-342900" algn="l" rtl="0">
              <a:lnSpc>
                <a:spcPct val="100000"/>
              </a:lnSpc>
              <a:spcBef>
                <a:spcPts val="440"/>
              </a:spcBef>
              <a:spcAft>
                <a:spcPts val="0"/>
              </a:spcAft>
              <a:buSzPts val="1800"/>
              <a:buChar char="●"/>
            </a:pPr>
            <a:r>
              <a:rPr lang="it-IT"/>
              <a:t>The algorithm is structured </a:t>
            </a:r>
            <a:endParaRPr/>
          </a:p>
          <a:p>
            <a:pPr marL="457200" lvl="0" indent="0" algn="l" rtl="0">
              <a:lnSpc>
                <a:spcPct val="100000"/>
              </a:lnSpc>
              <a:spcBef>
                <a:spcPts val="440"/>
              </a:spcBef>
              <a:spcAft>
                <a:spcPts val="0"/>
              </a:spcAft>
              <a:buSzPts val="1800"/>
              <a:buNone/>
            </a:pPr>
            <a:r>
              <a:rPr lang="it-IT"/>
              <a:t>in two main sections:</a:t>
            </a:r>
            <a:endParaRPr/>
          </a:p>
          <a:p>
            <a:pPr marL="457200" lvl="0" indent="0" algn="l" rtl="0">
              <a:lnSpc>
                <a:spcPct val="100000"/>
              </a:lnSpc>
              <a:spcBef>
                <a:spcPts val="440"/>
              </a:spcBef>
              <a:spcAft>
                <a:spcPts val="0"/>
              </a:spcAft>
              <a:buSzPts val="1800"/>
              <a:buNone/>
            </a:pPr>
            <a:endParaRPr/>
          </a:p>
          <a:p>
            <a:pPr marL="914400" lvl="1" indent="-342900" algn="l" rtl="0">
              <a:lnSpc>
                <a:spcPct val="100000"/>
              </a:lnSpc>
              <a:spcBef>
                <a:spcPts val="440"/>
              </a:spcBef>
              <a:spcAft>
                <a:spcPts val="0"/>
              </a:spcAft>
              <a:buSzPts val="1800"/>
              <a:buChar char="○"/>
            </a:pPr>
            <a:r>
              <a:rPr lang="it-IT"/>
              <a:t> </a:t>
            </a:r>
            <a:r>
              <a:rPr lang="it-IT" b="1"/>
              <a:t>Audio Features </a:t>
            </a:r>
            <a:r>
              <a:rPr lang="it-IT"/>
              <a:t>extraction process</a:t>
            </a:r>
            <a:endParaRPr/>
          </a:p>
          <a:p>
            <a:pPr marL="914400" lvl="1" indent="-342900" algn="l" rtl="0">
              <a:lnSpc>
                <a:spcPct val="100000"/>
              </a:lnSpc>
              <a:spcBef>
                <a:spcPts val="0"/>
              </a:spcBef>
              <a:spcAft>
                <a:spcPts val="0"/>
              </a:spcAft>
              <a:buSzPts val="1800"/>
              <a:buChar char="○"/>
            </a:pPr>
            <a:r>
              <a:rPr lang="it-IT" b="1"/>
              <a:t>Support Vector Machine </a:t>
            </a:r>
            <a:r>
              <a:rPr lang="it-IT"/>
              <a:t>classifier</a:t>
            </a:r>
            <a:endParaRPr/>
          </a:p>
          <a:p>
            <a:pPr marL="0" lvl="0" indent="0" algn="l" rtl="0">
              <a:lnSpc>
                <a:spcPct val="100000"/>
              </a:lnSpc>
              <a:spcBef>
                <a:spcPts val="440"/>
              </a:spcBef>
              <a:spcAft>
                <a:spcPts val="0"/>
              </a:spcAft>
              <a:buClr>
                <a:schemeClr val="dk1"/>
              </a:buClr>
              <a:buSzPts val="2200"/>
              <a:buNone/>
            </a:pPr>
            <a:endParaRPr/>
          </a:p>
        </p:txBody>
      </p:sp>
      <p:sp>
        <p:nvSpPr>
          <p:cNvPr id="551" name="Google Shape;551;p2"/>
          <p:cNvSpPr txBox="1"/>
          <p:nvPr/>
        </p:nvSpPr>
        <p:spPr>
          <a:xfrm>
            <a:off x="48006" y="6354683"/>
            <a:ext cx="3342307" cy="369332"/>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it-IT" sz="1800" b="0" i="0" u="none" strike="noStrike" cap="none">
                <a:solidFill>
                  <a:schemeClr val="lt1"/>
                </a:solidFill>
                <a:latin typeface="Calibri"/>
                <a:ea typeface="Calibri"/>
                <a:cs typeface="Calibri"/>
                <a:sym typeface="Calibri"/>
              </a:rPr>
              <a:t>Group 15</a:t>
            </a:r>
            <a:endParaRPr sz="1400" b="0" i="0" u="none" strike="noStrike" cap="none">
              <a:solidFill>
                <a:srgbClr val="000000"/>
              </a:solidFill>
              <a:latin typeface="Arial"/>
              <a:ea typeface="Arial"/>
              <a:cs typeface="Arial"/>
              <a:sym typeface="Arial"/>
            </a:endParaRPr>
          </a:p>
        </p:txBody>
      </p:sp>
      <p:sp>
        <p:nvSpPr>
          <p:cNvPr id="552" name="Google Shape;552;p2"/>
          <p:cNvSpPr txBox="1"/>
          <p:nvPr/>
        </p:nvSpPr>
        <p:spPr>
          <a:xfrm>
            <a:off x="48019" y="63854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53" name="Google Shape;553;p2"/>
          <p:cNvPicPr preferRelativeResize="0"/>
          <p:nvPr/>
        </p:nvPicPr>
        <p:blipFill rotWithShape="1">
          <a:blip r:embed="rId3">
            <a:alphaModFix/>
          </a:blip>
          <a:srcRect/>
          <a:stretch/>
        </p:blipFill>
        <p:spPr>
          <a:xfrm>
            <a:off x="6458825" y="3510127"/>
            <a:ext cx="2534375" cy="25343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Feature Extraction</a:t>
            </a:r>
            <a:endParaRPr sz="3200"/>
          </a:p>
        </p:txBody>
      </p:sp>
      <p:sp>
        <p:nvSpPr>
          <p:cNvPr id="559" name="Google Shape;559;p3"/>
          <p:cNvSpPr txBox="1">
            <a:spLocks noGrp="1"/>
          </p:cNvSpPr>
          <p:nvPr>
            <p:ph type="body" idx="1"/>
          </p:nvPr>
        </p:nvSpPr>
        <p:spPr>
          <a:xfrm>
            <a:off x="199883" y="1335314"/>
            <a:ext cx="8813488" cy="4790849"/>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200"/>
              <a:buNone/>
            </a:pPr>
            <a:r>
              <a:rPr lang="it-IT"/>
              <a:t>To construct a “</a:t>
            </a:r>
            <a:r>
              <a:rPr lang="it-IT" i="1"/>
              <a:t>robust</a:t>
            </a:r>
            <a:r>
              <a:rPr lang="it-IT"/>
              <a:t>” music genre classifier, it is crucial to extract features that allow direct access to the relevant genre-specific information: </a:t>
            </a:r>
            <a:endParaRPr/>
          </a:p>
          <a:p>
            <a:pPr marL="457200" lvl="0" indent="-342900" algn="l" rtl="0">
              <a:lnSpc>
                <a:spcPct val="100000"/>
              </a:lnSpc>
              <a:spcBef>
                <a:spcPts val="440"/>
              </a:spcBef>
              <a:spcAft>
                <a:spcPts val="0"/>
              </a:spcAft>
              <a:buSzPts val="1800"/>
              <a:buChar char="●"/>
            </a:pPr>
            <a:r>
              <a:rPr lang="it-IT"/>
              <a:t>“</a:t>
            </a:r>
            <a:r>
              <a:rPr lang="it-IT" b="1"/>
              <a:t>Low-Level</a:t>
            </a:r>
            <a:r>
              <a:rPr lang="it-IT"/>
              <a:t>” audio features:</a:t>
            </a:r>
            <a:endParaRPr/>
          </a:p>
          <a:p>
            <a:pPr marL="914400" lvl="1" indent="-355600" algn="l" rtl="0">
              <a:lnSpc>
                <a:spcPct val="100000"/>
              </a:lnSpc>
              <a:spcBef>
                <a:spcPts val="0"/>
              </a:spcBef>
              <a:spcAft>
                <a:spcPts val="0"/>
              </a:spcAft>
              <a:buSzPts val="2000"/>
              <a:buChar char="○"/>
            </a:pPr>
            <a:r>
              <a:rPr lang="it-IT" sz="2000"/>
              <a:t>extracted from critically sampled windows of 1024 samples length (44.5ms), overlapping factor is 50%</a:t>
            </a:r>
            <a:endParaRPr sz="2000"/>
          </a:p>
          <a:p>
            <a:pPr marL="457200" lvl="0" indent="-342900" algn="l" rtl="0">
              <a:lnSpc>
                <a:spcPct val="100000"/>
              </a:lnSpc>
              <a:spcBef>
                <a:spcPts val="0"/>
              </a:spcBef>
              <a:spcAft>
                <a:spcPts val="0"/>
              </a:spcAft>
              <a:buSzPts val="1800"/>
              <a:buChar char="●"/>
            </a:pPr>
            <a:r>
              <a:rPr lang="it-IT"/>
              <a:t>“</a:t>
            </a:r>
            <a:r>
              <a:rPr lang="it-IT" b="1"/>
              <a:t>High-Level</a:t>
            </a:r>
            <a:r>
              <a:rPr lang="it-IT"/>
              <a:t>” audio features:</a:t>
            </a:r>
            <a:endParaRPr/>
          </a:p>
          <a:p>
            <a:pPr marL="914400" lvl="1" indent="-355600" algn="l" rtl="0">
              <a:lnSpc>
                <a:spcPct val="100000"/>
              </a:lnSpc>
              <a:spcBef>
                <a:spcPts val="0"/>
              </a:spcBef>
              <a:spcAft>
                <a:spcPts val="0"/>
              </a:spcAft>
              <a:buSzPts val="2000"/>
              <a:buChar char="○"/>
            </a:pPr>
            <a:r>
              <a:rPr lang="it-IT" sz="2000"/>
              <a:t>extracted from longer critically sampled windows of 4096 samples length (186ms), overlapping is 75%</a:t>
            </a:r>
            <a:endParaRPr sz="2000"/>
          </a:p>
          <a:p>
            <a:pPr marL="0" lvl="0" indent="0" algn="l" rtl="0">
              <a:lnSpc>
                <a:spcPct val="100000"/>
              </a:lnSpc>
              <a:spcBef>
                <a:spcPts val="440"/>
              </a:spcBef>
              <a:spcAft>
                <a:spcPts val="0"/>
              </a:spcAft>
              <a:buClr>
                <a:schemeClr val="dk1"/>
              </a:buClr>
              <a:buSzPts val="2200"/>
              <a:buNone/>
            </a:pPr>
            <a:r>
              <a:rPr lang="it-IT"/>
              <a:t>Features can be grouped into three main categories:</a:t>
            </a:r>
            <a:endParaRPr/>
          </a:p>
          <a:p>
            <a:pPr marL="457200" lvl="0" indent="-355600" algn="l" rtl="0">
              <a:lnSpc>
                <a:spcPct val="100000"/>
              </a:lnSpc>
              <a:spcBef>
                <a:spcPts val="400"/>
              </a:spcBef>
              <a:spcAft>
                <a:spcPts val="0"/>
              </a:spcAft>
              <a:buSzPts val="2000"/>
              <a:buChar char="●"/>
            </a:pPr>
            <a:r>
              <a:rPr lang="it-IT" sz="2000" b="1"/>
              <a:t>Rhythmic </a:t>
            </a:r>
            <a:endParaRPr/>
          </a:p>
          <a:p>
            <a:pPr marL="457200" lvl="0" indent="-355600" algn="l" rtl="0">
              <a:lnSpc>
                <a:spcPct val="100000"/>
              </a:lnSpc>
              <a:spcBef>
                <a:spcPts val="0"/>
              </a:spcBef>
              <a:spcAft>
                <a:spcPts val="0"/>
              </a:spcAft>
              <a:buSzPts val="2000"/>
              <a:buChar char="●"/>
            </a:pPr>
            <a:r>
              <a:rPr lang="it-IT" sz="2000" b="1"/>
              <a:t>Spectral</a:t>
            </a:r>
            <a:endParaRPr/>
          </a:p>
          <a:p>
            <a:pPr marL="457200" lvl="0" indent="-355600" algn="l" rtl="0">
              <a:lnSpc>
                <a:spcPct val="100000"/>
              </a:lnSpc>
              <a:spcBef>
                <a:spcPts val="0"/>
              </a:spcBef>
              <a:spcAft>
                <a:spcPts val="0"/>
              </a:spcAft>
              <a:buSzPts val="2000"/>
              <a:buChar char="●"/>
            </a:pPr>
            <a:r>
              <a:rPr lang="it-IT" sz="2000" b="1"/>
              <a:t>Tonal </a:t>
            </a:r>
            <a:endParaRPr sz="2000" b="1"/>
          </a:p>
        </p:txBody>
      </p:sp>
      <p:sp>
        <p:nvSpPr>
          <p:cNvPr id="560" name="Google Shape;560;p3"/>
          <p:cNvSpPr txBox="1"/>
          <p:nvPr/>
        </p:nvSpPr>
        <p:spPr>
          <a:xfrm>
            <a:off x="48006" y="6354683"/>
            <a:ext cx="3342307" cy="369332"/>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it-IT" sz="1800" b="0" i="0" u="none" strike="noStrike" cap="none">
                <a:solidFill>
                  <a:schemeClr val="lt1"/>
                </a:solidFill>
                <a:latin typeface="Calibri"/>
                <a:ea typeface="Calibri"/>
                <a:cs typeface="Calibri"/>
                <a:sym typeface="Calibri"/>
              </a:rPr>
              <a:t>Group 15</a:t>
            </a:r>
            <a:endParaRPr sz="1400" b="0" i="0" u="none" strike="noStrike" cap="none">
              <a:solidFill>
                <a:srgbClr val="000000"/>
              </a:solidFill>
              <a:latin typeface="Arial"/>
              <a:ea typeface="Arial"/>
              <a:cs typeface="Arial"/>
              <a:sym typeface="Arial"/>
            </a:endParaRPr>
          </a:p>
        </p:txBody>
      </p:sp>
      <p:sp>
        <p:nvSpPr>
          <p:cNvPr id="561" name="Google Shape;561;p3"/>
          <p:cNvSpPr txBox="1"/>
          <p:nvPr/>
        </p:nvSpPr>
        <p:spPr>
          <a:xfrm>
            <a:off x="48019" y="63854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gc4dd99afed_0_58"/>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Extracted features	</a:t>
            </a:r>
            <a:endParaRPr/>
          </a:p>
        </p:txBody>
      </p:sp>
      <p:sp>
        <p:nvSpPr>
          <p:cNvPr id="568" name="Google Shape;568;gc4dd99afed_0_58"/>
          <p:cNvSpPr txBox="1">
            <a:spLocks noGrp="1"/>
          </p:cNvSpPr>
          <p:nvPr>
            <p:ph type="body" idx="1"/>
          </p:nvPr>
        </p:nvSpPr>
        <p:spPr>
          <a:xfrm>
            <a:off x="130632" y="1413856"/>
            <a:ext cx="8882700" cy="4691400"/>
          </a:xfrm>
          <a:prstGeom prst="rect">
            <a:avLst/>
          </a:prstGeom>
          <a:noFill/>
          <a:ln>
            <a:noFill/>
          </a:ln>
        </p:spPr>
        <p:txBody>
          <a:bodyPr spcFirstLastPara="1" wrap="square" lIns="91425" tIns="45700" rIns="91425" bIns="45700" anchor="t" anchorCtr="0">
            <a:normAutofit lnSpcReduction="10000"/>
          </a:bodyPr>
          <a:lstStyle/>
          <a:p>
            <a:pPr marL="457200" lvl="0" indent="-355600" algn="l" rtl="0">
              <a:lnSpc>
                <a:spcPct val="100000"/>
              </a:lnSpc>
              <a:spcBef>
                <a:spcPts val="0"/>
              </a:spcBef>
              <a:spcAft>
                <a:spcPts val="0"/>
              </a:spcAft>
              <a:buSzPts val="2000"/>
              <a:buChar char="●"/>
            </a:pPr>
            <a:r>
              <a:rPr lang="it-IT" sz="2400" b="1"/>
              <a:t>Low-Level features</a:t>
            </a:r>
            <a:endParaRPr sz="2400"/>
          </a:p>
          <a:p>
            <a:pPr marL="0" lvl="0" indent="0" algn="l" rtl="0">
              <a:lnSpc>
                <a:spcPct val="100000"/>
              </a:lnSpc>
              <a:spcBef>
                <a:spcPts val="420"/>
              </a:spcBef>
              <a:spcAft>
                <a:spcPts val="0"/>
              </a:spcAft>
              <a:buClr>
                <a:schemeClr val="dk1"/>
              </a:buClr>
              <a:buSzPts val="2100"/>
              <a:buNone/>
            </a:pPr>
            <a:r>
              <a:rPr lang="it-IT"/>
              <a:t>Rhythmic features:</a:t>
            </a:r>
            <a:endParaRPr/>
          </a:p>
          <a:p>
            <a:pPr marL="0" lvl="0" indent="0" algn="l" rtl="0">
              <a:lnSpc>
                <a:spcPct val="100000"/>
              </a:lnSpc>
              <a:spcBef>
                <a:spcPts val="380"/>
              </a:spcBef>
              <a:spcAft>
                <a:spcPts val="0"/>
              </a:spcAft>
              <a:buClr>
                <a:schemeClr val="dk1"/>
              </a:buClr>
              <a:buSzPts val="1900"/>
              <a:buNone/>
            </a:pPr>
            <a:r>
              <a:rPr lang="it-IT"/>
              <a:t>	 - Tempo</a:t>
            </a:r>
            <a:endParaRPr/>
          </a:p>
          <a:p>
            <a:pPr marL="0" lvl="0" indent="0" algn="l" rtl="0">
              <a:lnSpc>
                <a:spcPct val="100000"/>
              </a:lnSpc>
              <a:spcBef>
                <a:spcPts val="420"/>
              </a:spcBef>
              <a:spcAft>
                <a:spcPts val="0"/>
              </a:spcAft>
              <a:buClr>
                <a:schemeClr val="dk1"/>
              </a:buClr>
              <a:buSzPts val="2100"/>
              <a:buNone/>
            </a:pPr>
            <a:r>
              <a:rPr lang="it-IT"/>
              <a:t>Spectral features:</a:t>
            </a:r>
            <a:endParaRPr/>
          </a:p>
          <a:p>
            <a:pPr marL="0" lvl="0" indent="0" algn="l" rtl="0">
              <a:lnSpc>
                <a:spcPct val="100000"/>
              </a:lnSpc>
              <a:spcBef>
                <a:spcPts val="380"/>
              </a:spcBef>
              <a:spcAft>
                <a:spcPts val="0"/>
              </a:spcAft>
              <a:buClr>
                <a:schemeClr val="dk1"/>
              </a:buClr>
              <a:buSzPts val="1900"/>
              <a:buNone/>
            </a:pPr>
            <a:r>
              <a:rPr lang="it-IT"/>
              <a:t>	- Spectral Centroid</a:t>
            </a:r>
            <a:endParaRPr/>
          </a:p>
          <a:p>
            <a:pPr marL="0" lvl="0" indent="0" algn="l" rtl="0">
              <a:lnSpc>
                <a:spcPct val="100000"/>
              </a:lnSpc>
              <a:spcBef>
                <a:spcPts val="380"/>
              </a:spcBef>
              <a:spcAft>
                <a:spcPts val="0"/>
              </a:spcAft>
              <a:buClr>
                <a:schemeClr val="dk1"/>
              </a:buClr>
              <a:buSzPts val="1900"/>
              <a:buNone/>
            </a:pPr>
            <a:r>
              <a:rPr lang="it-IT"/>
              <a:t>	- Spectral Roll-Off</a:t>
            </a:r>
            <a:endParaRPr/>
          </a:p>
          <a:p>
            <a:pPr marL="0" lvl="0" indent="0" algn="l" rtl="0">
              <a:lnSpc>
                <a:spcPct val="100000"/>
              </a:lnSpc>
              <a:spcBef>
                <a:spcPts val="380"/>
              </a:spcBef>
              <a:spcAft>
                <a:spcPts val="0"/>
              </a:spcAft>
              <a:buClr>
                <a:schemeClr val="dk1"/>
              </a:buClr>
              <a:buSzPts val="1900"/>
              <a:buNone/>
            </a:pPr>
            <a:r>
              <a:rPr lang="it-IT"/>
              <a:t>	- Spectral Flux</a:t>
            </a:r>
            <a:endParaRPr/>
          </a:p>
          <a:p>
            <a:pPr marL="0" lvl="0" indent="0" algn="l" rtl="0">
              <a:lnSpc>
                <a:spcPct val="100000"/>
              </a:lnSpc>
              <a:spcBef>
                <a:spcPts val="380"/>
              </a:spcBef>
              <a:spcAft>
                <a:spcPts val="0"/>
              </a:spcAft>
              <a:buClr>
                <a:schemeClr val="dk1"/>
              </a:buClr>
              <a:buSzPts val="1900"/>
              <a:buNone/>
            </a:pPr>
            <a:r>
              <a:rPr lang="it-IT"/>
              <a:t>	- RMS Energy</a:t>
            </a:r>
            <a:endParaRPr/>
          </a:p>
          <a:p>
            <a:pPr marL="0" lvl="0" indent="0" algn="l" rtl="0">
              <a:lnSpc>
                <a:spcPct val="100000"/>
              </a:lnSpc>
              <a:spcBef>
                <a:spcPts val="380"/>
              </a:spcBef>
              <a:spcAft>
                <a:spcPts val="0"/>
              </a:spcAft>
              <a:buClr>
                <a:schemeClr val="dk1"/>
              </a:buClr>
              <a:buSzPts val="1900"/>
              <a:buNone/>
            </a:pPr>
            <a:r>
              <a:rPr lang="it-IT"/>
              <a:t>	- Zero Crossing Rate</a:t>
            </a:r>
            <a:endParaRPr/>
          </a:p>
          <a:p>
            <a:pPr marL="0" lvl="0" indent="0" algn="l" rtl="0">
              <a:lnSpc>
                <a:spcPct val="100000"/>
              </a:lnSpc>
              <a:spcBef>
                <a:spcPts val="380"/>
              </a:spcBef>
              <a:spcAft>
                <a:spcPts val="0"/>
              </a:spcAft>
              <a:buClr>
                <a:schemeClr val="dk1"/>
              </a:buClr>
              <a:buSzPts val="1900"/>
              <a:buNone/>
            </a:pPr>
            <a:r>
              <a:rPr lang="it-IT"/>
              <a:t>	- Spectral Bandwidth</a:t>
            </a:r>
            <a:endParaRPr/>
          </a:p>
          <a:p>
            <a:pPr marL="0" lvl="0" indent="0" algn="l" rtl="0">
              <a:lnSpc>
                <a:spcPct val="100000"/>
              </a:lnSpc>
              <a:spcBef>
                <a:spcPts val="380"/>
              </a:spcBef>
              <a:spcAft>
                <a:spcPts val="0"/>
              </a:spcAft>
              <a:buClr>
                <a:schemeClr val="dk1"/>
              </a:buClr>
              <a:buSzPts val="1900"/>
              <a:buNone/>
            </a:pPr>
            <a:r>
              <a:rPr lang="it-IT"/>
              <a:t>	- Spectral Flatness</a:t>
            </a:r>
            <a:endParaRPr/>
          </a:p>
          <a:p>
            <a:pPr marL="0" lvl="0" indent="0" algn="l" rtl="0">
              <a:lnSpc>
                <a:spcPct val="100000"/>
              </a:lnSpc>
              <a:spcBef>
                <a:spcPts val="380"/>
              </a:spcBef>
              <a:spcAft>
                <a:spcPts val="0"/>
              </a:spcAft>
              <a:buClr>
                <a:schemeClr val="dk1"/>
              </a:buClr>
              <a:buSzPts val="1900"/>
              <a:buNone/>
            </a:pPr>
            <a:r>
              <a:rPr lang="it-IT"/>
              <a:t>	- Spectral Contrast</a:t>
            </a:r>
            <a:endParaRPr/>
          </a:p>
          <a:p>
            <a:pPr marL="0" lvl="0" indent="0" algn="l" rtl="0">
              <a:lnSpc>
                <a:spcPct val="100000"/>
              </a:lnSpc>
              <a:spcBef>
                <a:spcPts val="380"/>
              </a:spcBef>
              <a:spcAft>
                <a:spcPts val="0"/>
              </a:spcAft>
              <a:buClr>
                <a:schemeClr val="dk1"/>
              </a:buClr>
              <a:buSzPts val="1900"/>
              <a:buNone/>
            </a:pPr>
            <a:r>
              <a:rPr lang="it-IT"/>
              <a:t>	- MFCCs (13)</a:t>
            </a:r>
            <a:endParaRPr/>
          </a:p>
          <a:p>
            <a:pPr marL="0" lvl="0" indent="0" algn="l" rtl="0">
              <a:lnSpc>
                <a:spcPct val="100000"/>
              </a:lnSpc>
              <a:spcBef>
                <a:spcPts val="380"/>
              </a:spcBef>
              <a:spcAft>
                <a:spcPts val="0"/>
              </a:spcAft>
              <a:buClr>
                <a:schemeClr val="dk1"/>
              </a:buClr>
              <a:buSzPts val="1900"/>
              <a:buNone/>
            </a:pPr>
            <a:endParaRPr/>
          </a:p>
        </p:txBody>
      </p:sp>
      <p:sp>
        <p:nvSpPr>
          <p:cNvPr id="569" name="Google Shape;569;gc4dd99afed_0_58"/>
          <p:cNvSpPr txBox="1"/>
          <p:nvPr/>
        </p:nvSpPr>
        <p:spPr>
          <a:xfrm>
            <a:off x="48006" y="635468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70" name="Google Shape;570;gc4dd99afed_0_58" descr="Visualization of musical features from audio rock.00001.au. a ..."/>
          <p:cNvPicPr preferRelativeResize="0"/>
          <p:nvPr/>
        </p:nvPicPr>
        <p:blipFill rotWithShape="1">
          <a:blip r:embed="rId3">
            <a:alphaModFix/>
          </a:blip>
          <a:srcRect b="33669"/>
          <a:stretch/>
        </p:blipFill>
        <p:spPr>
          <a:xfrm>
            <a:off x="3390288" y="3429007"/>
            <a:ext cx="5541331" cy="2558292"/>
          </a:xfrm>
          <a:prstGeom prst="rect">
            <a:avLst/>
          </a:prstGeom>
          <a:noFill/>
          <a:ln>
            <a:noFill/>
          </a:ln>
        </p:spPr>
      </p:pic>
      <p:sp>
        <p:nvSpPr>
          <p:cNvPr id="571" name="Google Shape;571;gc4dd99afed_0_58"/>
          <p:cNvSpPr txBox="1"/>
          <p:nvPr/>
        </p:nvSpPr>
        <p:spPr>
          <a:xfrm>
            <a:off x="4047488" y="1315200"/>
            <a:ext cx="4612800" cy="2113800"/>
          </a:xfrm>
          <a:prstGeom prst="rect">
            <a:avLst/>
          </a:prstGeom>
          <a:noFill/>
          <a:ln>
            <a:noFill/>
          </a:ln>
        </p:spPr>
        <p:txBody>
          <a:bodyPr spcFirstLastPara="1" wrap="square" lIns="91425" tIns="91425" rIns="91425" bIns="91425" anchor="t" anchorCtr="0">
            <a:spAutoFit/>
          </a:bodyPr>
          <a:lstStyle/>
          <a:p>
            <a:pPr marL="457200" marR="0" lvl="0" indent="-381000" algn="l" rtl="0">
              <a:lnSpc>
                <a:spcPct val="100000"/>
              </a:lnSpc>
              <a:spcBef>
                <a:spcPts val="440"/>
              </a:spcBef>
              <a:spcAft>
                <a:spcPts val="0"/>
              </a:spcAft>
              <a:buClr>
                <a:schemeClr val="dk1"/>
              </a:buClr>
              <a:buSzPts val="2400"/>
              <a:buFont typeface="Noto Sans Symbols"/>
              <a:buChar char="●"/>
            </a:pPr>
            <a:r>
              <a:rPr lang="it-IT" sz="2400" b="1" i="0" u="none" strike="noStrike" cap="none">
                <a:solidFill>
                  <a:schemeClr val="dk1"/>
                </a:solidFill>
                <a:latin typeface="Arial"/>
                <a:ea typeface="Arial"/>
                <a:cs typeface="Arial"/>
                <a:sym typeface="Arial"/>
              </a:rPr>
              <a:t>High-Level features</a:t>
            </a:r>
            <a:endParaRPr sz="2400" b="0" i="0" u="none" strike="noStrike" cap="none">
              <a:solidFill>
                <a:schemeClr val="dk1"/>
              </a:solidFill>
              <a:latin typeface="Arial"/>
              <a:ea typeface="Arial"/>
              <a:cs typeface="Arial"/>
              <a:sym typeface="Arial"/>
            </a:endParaRPr>
          </a:p>
          <a:p>
            <a:pPr marL="0" marR="0" lvl="0" indent="0" algn="l" rtl="0">
              <a:lnSpc>
                <a:spcPct val="100000"/>
              </a:lnSpc>
              <a:spcBef>
                <a:spcPts val="420"/>
              </a:spcBef>
              <a:spcAft>
                <a:spcPts val="0"/>
              </a:spcAft>
              <a:buClr>
                <a:schemeClr val="dk1"/>
              </a:buClr>
              <a:buSzPts val="2100"/>
              <a:buFont typeface="Arial"/>
              <a:buNone/>
            </a:pPr>
            <a:r>
              <a:rPr lang="it-IT" sz="2200" b="0" i="0" u="none" strike="noStrike" cap="none">
                <a:solidFill>
                  <a:schemeClr val="dk1"/>
                </a:solidFill>
                <a:latin typeface="Arial"/>
                <a:ea typeface="Arial"/>
                <a:cs typeface="Arial"/>
                <a:sym typeface="Arial"/>
              </a:rPr>
              <a:t>Tonal features:</a:t>
            </a: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420"/>
              </a:spcBef>
              <a:spcAft>
                <a:spcPts val="0"/>
              </a:spcAft>
              <a:buClr>
                <a:schemeClr val="dk1"/>
              </a:buClr>
              <a:buSzPts val="2100"/>
              <a:buFont typeface="Arial"/>
              <a:buNone/>
            </a:pPr>
            <a:r>
              <a:rPr lang="it-IT" sz="2200" b="0" i="0" u="none" strike="noStrike" cap="none">
                <a:solidFill>
                  <a:schemeClr val="dk1"/>
                </a:solidFill>
                <a:latin typeface="Arial"/>
                <a:ea typeface="Arial"/>
                <a:cs typeface="Arial"/>
                <a:sym typeface="Arial"/>
              </a:rPr>
              <a:t>	- Chromagram</a:t>
            </a: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380"/>
              </a:spcBef>
              <a:spcAft>
                <a:spcPts val="0"/>
              </a:spcAft>
              <a:buClr>
                <a:schemeClr val="dk1"/>
              </a:buClr>
              <a:buSzPts val="1900"/>
              <a:buFont typeface="Arial"/>
              <a:buNone/>
            </a:pPr>
            <a:r>
              <a:rPr lang="it-IT" sz="2200" b="0" i="0" u="none" strike="noStrike" cap="none">
                <a:solidFill>
                  <a:schemeClr val="dk1"/>
                </a:solidFill>
                <a:latin typeface="Arial"/>
                <a:ea typeface="Arial"/>
                <a:cs typeface="Arial"/>
                <a:sym typeface="Arial"/>
              </a:rPr>
              <a:t>	- Tonal Centroid </a:t>
            </a: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380"/>
              </a:spcBef>
              <a:spcAft>
                <a:spcPts val="0"/>
              </a:spcAft>
              <a:buClr>
                <a:schemeClr val="dk1"/>
              </a:buClr>
              <a:buSzPts val="1900"/>
              <a:buFont typeface="Arial"/>
              <a:buNone/>
            </a:pPr>
            <a:r>
              <a:rPr lang="it-IT" sz="2200" b="0" i="0" u="none" strike="noStrike" cap="none">
                <a:solidFill>
                  <a:schemeClr val="dk1"/>
                </a:solidFill>
                <a:latin typeface="Arial"/>
                <a:ea typeface="Arial"/>
                <a:cs typeface="Arial"/>
                <a:sym typeface="Arial"/>
              </a:rPr>
              <a:t>	- HCDF</a:t>
            </a:r>
            <a:endParaRPr sz="22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Statistical moments		</a:t>
            </a:r>
            <a:endParaRPr/>
          </a:p>
        </p:txBody>
      </p:sp>
      <p:sp>
        <p:nvSpPr>
          <p:cNvPr id="577" name="Google Shape;577;p5"/>
          <p:cNvSpPr txBox="1">
            <a:spLocks noGrp="1"/>
          </p:cNvSpPr>
          <p:nvPr>
            <p:ph type="body" idx="1"/>
          </p:nvPr>
        </p:nvSpPr>
        <p:spPr>
          <a:xfrm>
            <a:off x="199883" y="1393371"/>
            <a:ext cx="8669681" cy="4746172"/>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120000"/>
              </a:lnSpc>
              <a:spcBef>
                <a:spcPts val="0"/>
              </a:spcBef>
              <a:spcAft>
                <a:spcPts val="0"/>
              </a:spcAft>
              <a:buClr>
                <a:schemeClr val="dk1"/>
              </a:buClr>
              <a:buSzPct val="108108"/>
              <a:buNone/>
            </a:pPr>
            <a:r>
              <a:rPr lang="it-IT"/>
              <a:t>The different frame-based features are integrated by means of </a:t>
            </a:r>
            <a:r>
              <a:rPr lang="it-IT" b="1"/>
              <a:t>different statistical values</a:t>
            </a:r>
            <a:r>
              <a:rPr lang="it-IT"/>
              <a:t>:</a:t>
            </a:r>
            <a:endParaRPr/>
          </a:p>
          <a:p>
            <a:pPr marL="457200" lvl="0" indent="-342900" algn="l" rtl="0">
              <a:lnSpc>
                <a:spcPct val="120000"/>
              </a:lnSpc>
              <a:spcBef>
                <a:spcPts val="407"/>
              </a:spcBef>
              <a:spcAft>
                <a:spcPts val="0"/>
              </a:spcAft>
              <a:buSzPct val="88452"/>
              <a:buChar char="●"/>
            </a:pPr>
            <a:r>
              <a:rPr lang="it-IT"/>
              <a:t>Low order moments:</a:t>
            </a:r>
            <a:endParaRPr/>
          </a:p>
          <a:p>
            <a:pPr marL="914400" lvl="1" indent="-342900" algn="l" rtl="0">
              <a:lnSpc>
                <a:spcPct val="120000"/>
              </a:lnSpc>
              <a:spcBef>
                <a:spcPts val="0"/>
              </a:spcBef>
              <a:spcAft>
                <a:spcPts val="0"/>
              </a:spcAft>
              <a:buSzPct val="88452"/>
              <a:buChar char="○"/>
            </a:pPr>
            <a:r>
              <a:rPr lang="it-IT"/>
              <a:t>Maximum, </a:t>
            </a:r>
            <a:endParaRPr/>
          </a:p>
          <a:p>
            <a:pPr marL="914400" lvl="1" indent="-342900" algn="l" rtl="0">
              <a:lnSpc>
                <a:spcPct val="120000"/>
              </a:lnSpc>
              <a:spcBef>
                <a:spcPts val="0"/>
              </a:spcBef>
              <a:spcAft>
                <a:spcPts val="0"/>
              </a:spcAft>
              <a:buSzPct val="88452"/>
              <a:buChar char="○"/>
            </a:pPr>
            <a:r>
              <a:rPr lang="it-IT"/>
              <a:t>Minimum, </a:t>
            </a:r>
            <a:endParaRPr/>
          </a:p>
          <a:p>
            <a:pPr marL="914400" lvl="1" indent="-342900" algn="l" rtl="0">
              <a:lnSpc>
                <a:spcPct val="120000"/>
              </a:lnSpc>
              <a:spcBef>
                <a:spcPts val="0"/>
              </a:spcBef>
              <a:spcAft>
                <a:spcPts val="0"/>
              </a:spcAft>
              <a:buSzPct val="88452"/>
              <a:buChar char="○"/>
            </a:pPr>
            <a:r>
              <a:rPr lang="it-IT"/>
              <a:t>Mean, </a:t>
            </a:r>
            <a:endParaRPr/>
          </a:p>
          <a:p>
            <a:pPr marL="914400" lvl="1" indent="-342900" algn="l" rtl="0">
              <a:lnSpc>
                <a:spcPct val="120000"/>
              </a:lnSpc>
              <a:spcBef>
                <a:spcPts val="0"/>
              </a:spcBef>
              <a:spcAft>
                <a:spcPts val="0"/>
              </a:spcAft>
              <a:buSzPct val="88452"/>
              <a:buChar char="○"/>
            </a:pPr>
            <a:r>
              <a:rPr lang="it-IT"/>
              <a:t>Standard Deviation.</a:t>
            </a:r>
            <a:endParaRPr/>
          </a:p>
          <a:p>
            <a:pPr marL="457200" lvl="0" indent="-342900" algn="l" rtl="0">
              <a:lnSpc>
                <a:spcPct val="120000"/>
              </a:lnSpc>
              <a:spcBef>
                <a:spcPts val="0"/>
              </a:spcBef>
              <a:spcAft>
                <a:spcPts val="0"/>
              </a:spcAft>
              <a:buSzPct val="88452"/>
              <a:buChar char="●"/>
            </a:pPr>
            <a:r>
              <a:rPr lang="it-IT"/>
              <a:t>High order moments: </a:t>
            </a:r>
            <a:endParaRPr/>
          </a:p>
          <a:p>
            <a:pPr marL="914400" lvl="1" indent="-342900" algn="l" rtl="0">
              <a:lnSpc>
                <a:spcPct val="120000"/>
              </a:lnSpc>
              <a:spcBef>
                <a:spcPts val="0"/>
              </a:spcBef>
              <a:spcAft>
                <a:spcPts val="0"/>
              </a:spcAft>
              <a:buSzPct val="88452"/>
              <a:buChar char="○"/>
            </a:pPr>
            <a:r>
              <a:rPr lang="it-IT"/>
              <a:t>Skewness</a:t>
            </a:r>
            <a:endParaRPr/>
          </a:p>
          <a:p>
            <a:pPr marL="914400" lvl="1" indent="-342900" algn="l" rtl="0">
              <a:lnSpc>
                <a:spcPct val="120000"/>
              </a:lnSpc>
              <a:spcBef>
                <a:spcPts val="0"/>
              </a:spcBef>
              <a:spcAft>
                <a:spcPts val="0"/>
              </a:spcAft>
              <a:buSzPct val="88452"/>
              <a:buChar char="○"/>
            </a:pPr>
            <a:r>
              <a:rPr lang="it-IT"/>
              <a:t>Kurtosis</a:t>
            </a:r>
            <a:endParaRPr/>
          </a:p>
          <a:p>
            <a:pPr marL="0" lvl="0" indent="0" algn="l" rtl="0">
              <a:lnSpc>
                <a:spcPct val="120000"/>
              </a:lnSpc>
              <a:spcBef>
                <a:spcPts val="407"/>
              </a:spcBef>
              <a:spcAft>
                <a:spcPts val="0"/>
              </a:spcAft>
              <a:buClr>
                <a:schemeClr val="dk1"/>
              </a:buClr>
              <a:buSzPct val="108108"/>
              <a:buNone/>
            </a:pPr>
            <a:r>
              <a:rPr lang="it-IT" b="1"/>
              <a:t>High order </a:t>
            </a:r>
            <a:r>
              <a:rPr lang="it-IT"/>
              <a:t>moments are used to </a:t>
            </a:r>
            <a:r>
              <a:rPr lang="it-IT" b="1"/>
              <a:t>increase </a:t>
            </a:r>
            <a:r>
              <a:rPr lang="it-IT"/>
              <a:t>the classification accuracy providing all the possible supplementary statistical information for the audio signal</a:t>
            </a:r>
            <a:endParaRPr/>
          </a:p>
        </p:txBody>
      </p:sp>
      <p:sp>
        <p:nvSpPr>
          <p:cNvPr id="578" name="Google Shape;578;p5"/>
          <p:cNvSpPr txBox="1"/>
          <p:nvPr/>
        </p:nvSpPr>
        <p:spPr>
          <a:xfrm>
            <a:off x="48006" y="635468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6"/>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Feature Analysis and Visualization</a:t>
            </a:r>
            <a:r>
              <a:rPr lang="it-IT" sz="3200" b="0"/>
              <a:t>: </a:t>
            </a:r>
            <a:endParaRPr sz="3200"/>
          </a:p>
        </p:txBody>
      </p:sp>
      <p:pic>
        <p:nvPicPr>
          <p:cNvPr id="585" name="Google Shape;585;p6"/>
          <p:cNvPicPr preferRelativeResize="0">
            <a:picLocks noGrp="1"/>
          </p:cNvPicPr>
          <p:nvPr>
            <p:ph type="body" idx="1"/>
          </p:nvPr>
        </p:nvPicPr>
        <p:blipFill rotWithShape="1">
          <a:blip r:embed="rId3">
            <a:alphaModFix/>
          </a:blip>
          <a:srcRect l="58894" t="50742" r="13722" b="30690"/>
          <a:stretch/>
        </p:blipFill>
        <p:spPr>
          <a:xfrm>
            <a:off x="3202923" y="3105671"/>
            <a:ext cx="2928000" cy="1121100"/>
          </a:xfrm>
          <a:prstGeom prst="rect">
            <a:avLst/>
          </a:prstGeom>
          <a:noFill/>
          <a:ln>
            <a:noFill/>
          </a:ln>
        </p:spPr>
      </p:pic>
      <p:sp>
        <p:nvSpPr>
          <p:cNvPr id="586" name="Google Shape;586;p6"/>
          <p:cNvSpPr txBox="1"/>
          <p:nvPr/>
        </p:nvSpPr>
        <p:spPr>
          <a:xfrm>
            <a:off x="48006" y="635468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6"/>
          <p:cNvSpPr txBox="1"/>
          <p:nvPr/>
        </p:nvSpPr>
        <p:spPr>
          <a:xfrm>
            <a:off x="464234" y="1436598"/>
            <a:ext cx="8405400" cy="1108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it-IT" sz="2200" b="0" i="0" u="none" strike="noStrike" cap="none">
                <a:solidFill>
                  <a:schemeClr val="dk1"/>
                </a:solidFill>
                <a:latin typeface="Arial"/>
                <a:ea typeface="Arial"/>
                <a:cs typeface="Arial"/>
                <a:sym typeface="Arial"/>
              </a:rPr>
              <a:t>We refer to the definition of the </a:t>
            </a:r>
            <a:r>
              <a:rPr lang="it-IT" sz="2200" b="1" i="0" u="none" strike="noStrike" cap="none">
                <a:solidFill>
                  <a:schemeClr val="dk1"/>
                </a:solidFill>
                <a:latin typeface="Arial"/>
                <a:ea typeface="Arial"/>
                <a:cs typeface="Arial"/>
                <a:sym typeface="Arial"/>
              </a:rPr>
              <a:t>Fisher Discriminant Ratio</a:t>
            </a:r>
            <a:r>
              <a:rPr lang="it-IT" sz="2200" b="0" i="0" u="none" strike="noStrike" cap="none">
                <a:solidFill>
                  <a:schemeClr val="dk1"/>
                </a:solidFill>
                <a:latin typeface="Arial"/>
                <a:ea typeface="Arial"/>
                <a:cs typeface="Arial"/>
                <a:sym typeface="Arial"/>
              </a:rPr>
              <a:t> as a metric to evaluate the </a:t>
            </a:r>
            <a:r>
              <a:rPr lang="it-IT" sz="2200" b="1" i="0" u="none" strike="noStrike" cap="none">
                <a:solidFill>
                  <a:schemeClr val="dk1"/>
                </a:solidFill>
                <a:latin typeface="Arial"/>
                <a:ea typeface="Arial"/>
                <a:cs typeface="Arial"/>
                <a:sym typeface="Arial"/>
              </a:rPr>
              <a:t>discrimination power </a:t>
            </a:r>
            <a:r>
              <a:rPr lang="it-IT" sz="2200" b="0" i="0" u="none" strike="noStrike" cap="none">
                <a:solidFill>
                  <a:schemeClr val="dk1"/>
                </a:solidFill>
                <a:latin typeface="Arial"/>
                <a:ea typeface="Arial"/>
                <a:cs typeface="Arial"/>
                <a:sym typeface="Arial"/>
              </a:rPr>
              <a:t>of each single feature in separating the different classes.</a:t>
            </a:r>
            <a:endParaRPr sz="2200" b="0" i="0" u="none" strike="noStrike" cap="none">
              <a:solidFill>
                <a:schemeClr val="dk1"/>
              </a:solidFill>
              <a:latin typeface="Arial"/>
              <a:ea typeface="Arial"/>
              <a:cs typeface="Arial"/>
              <a:sym typeface="Arial"/>
            </a:endParaRPr>
          </a:p>
        </p:txBody>
      </p:sp>
      <p:sp>
        <p:nvSpPr>
          <p:cNvPr id="588" name="Google Shape;588;p6"/>
          <p:cNvSpPr txBox="1"/>
          <p:nvPr/>
        </p:nvSpPr>
        <p:spPr>
          <a:xfrm>
            <a:off x="490489" y="4787625"/>
            <a:ext cx="8163000" cy="1339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it-IT" sz="2200" b="0" i="0" u="none" strike="noStrike" cap="none">
                <a:solidFill>
                  <a:schemeClr val="dk1"/>
                </a:solidFill>
                <a:latin typeface="Arial"/>
                <a:ea typeface="Arial"/>
                <a:cs typeface="Arial"/>
                <a:sym typeface="Arial"/>
              </a:rPr>
              <a:t>This definition is applied </a:t>
            </a:r>
            <a:r>
              <a:rPr lang="it-IT" sz="2200" b="1" i="0" u="none" strike="noStrike" cap="none">
                <a:solidFill>
                  <a:schemeClr val="dk1"/>
                </a:solidFill>
                <a:latin typeface="Arial"/>
                <a:ea typeface="Arial"/>
                <a:cs typeface="Arial"/>
                <a:sym typeface="Arial"/>
              </a:rPr>
              <a:t>to each single feature </a:t>
            </a:r>
            <a:r>
              <a:rPr lang="it-IT" sz="2200" b="0" i="0" u="none" strike="noStrike" cap="none">
                <a:solidFill>
                  <a:schemeClr val="dk1"/>
                </a:solidFill>
                <a:latin typeface="Arial"/>
                <a:ea typeface="Arial"/>
                <a:cs typeface="Arial"/>
                <a:sym typeface="Arial"/>
              </a:rPr>
              <a:t>for </a:t>
            </a:r>
            <a:r>
              <a:rPr lang="it-IT" sz="2200" b="1" i="0" u="none" strike="noStrike" cap="none">
                <a:solidFill>
                  <a:schemeClr val="dk1"/>
                </a:solidFill>
                <a:latin typeface="Arial"/>
                <a:ea typeface="Arial"/>
                <a:cs typeface="Arial"/>
                <a:sym typeface="Arial"/>
              </a:rPr>
              <a:t>each</a:t>
            </a:r>
            <a:r>
              <a:rPr lang="it-IT" sz="2200" b="0" i="0" u="none" strike="noStrike" cap="none">
                <a:solidFill>
                  <a:schemeClr val="dk1"/>
                </a:solidFill>
                <a:latin typeface="Arial"/>
                <a:ea typeface="Arial"/>
                <a:cs typeface="Arial"/>
                <a:sym typeface="Arial"/>
              </a:rPr>
              <a:t> possible </a:t>
            </a:r>
            <a:r>
              <a:rPr lang="it-IT" sz="2200" b="1" i="0" u="none" strike="noStrike" cap="none">
                <a:solidFill>
                  <a:schemeClr val="dk1"/>
                </a:solidFill>
                <a:latin typeface="Arial"/>
                <a:ea typeface="Arial"/>
                <a:cs typeface="Arial"/>
                <a:sym typeface="Arial"/>
              </a:rPr>
              <a:t>couple </a:t>
            </a:r>
            <a:r>
              <a:rPr lang="it-IT" sz="2200" b="0" i="0" u="none" strike="noStrike" cap="none">
                <a:solidFill>
                  <a:schemeClr val="dk1"/>
                </a:solidFill>
                <a:latin typeface="Arial"/>
                <a:ea typeface="Arial"/>
                <a:cs typeface="Arial"/>
                <a:sym typeface="Arial"/>
              </a:rPr>
              <a:t>of classes that need to be discriminated. </a:t>
            </a:r>
            <a:endParaRPr sz="2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19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7"/>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LDA algorithm</a:t>
            </a:r>
            <a:endParaRPr sz="3200"/>
          </a:p>
        </p:txBody>
      </p:sp>
      <p:sp>
        <p:nvSpPr>
          <p:cNvPr id="595" name="Google Shape;595;p7"/>
          <p:cNvSpPr txBox="1">
            <a:spLocks noGrp="1"/>
          </p:cNvSpPr>
          <p:nvPr>
            <p:ph type="body" idx="1"/>
          </p:nvPr>
        </p:nvSpPr>
        <p:spPr>
          <a:xfrm>
            <a:off x="168812" y="1600201"/>
            <a:ext cx="3871293" cy="436450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200"/>
              <a:buNone/>
            </a:pPr>
            <a:r>
              <a:rPr lang="it-IT"/>
              <a:t>To aid </a:t>
            </a:r>
            <a:r>
              <a:rPr lang="it-IT" b="1"/>
              <a:t>visualization</a:t>
            </a:r>
            <a:r>
              <a:rPr lang="it-IT"/>
              <a:t> of the structure of the dataset, the </a:t>
            </a:r>
            <a:r>
              <a:rPr lang="it-IT" b="1"/>
              <a:t>dimension</a:t>
            </a:r>
            <a:r>
              <a:rPr lang="it-IT"/>
              <a:t> must be </a:t>
            </a:r>
            <a:r>
              <a:rPr lang="it-IT" b="1"/>
              <a:t>reduced</a:t>
            </a:r>
            <a:r>
              <a:rPr lang="it-IT"/>
              <a:t>.</a:t>
            </a:r>
            <a:endParaRPr/>
          </a:p>
          <a:p>
            <a:pPr marL="0" lvl="0" indent="0" algn="l" rtl="0">
              <a:lnSpc>
                <a:spcPct val="100000"/>
              </a:lnSpc>
              <a:spcBef>
                <a:spcPts val="440"/>
              </a:spcBef>
              <a:spcAft>
                <a:spcPts val="0"/>
              </a:spcAft>
              <a:buClr>
                <a:schemeClr val="dk1"/>
              </a:buClr>
              <a:buSzPts val="2200"/>
              <a:buNone/>
            </a:pPr>
            <a:endParaRPr/>
          </a:p>
          <a:p>
            <a:pPr marL="0" lvl="0" indent="0" algn="l" rtl="0">
              <a:lnSpc>
                <a:spcPct val="100000"/>
              </a:lnSpc>
              <a:spcBef>
                <a:spcPts val="440"/>
              </a:spcBef>
              <a:spcAft>
                <a:spcPts val="0"/>
              </a:spcAft>
              <a:buClr>
                <a:schemeClr val="dk1"/>
              </a:buClr>
              <a:buSzPts val="2200"/>
              <a:buNone/>
            </a:pPr>
            <a:r>
              <a:rPr lang="it-IT"/>
              <a:t>The LDA algorithm (Linear Discriminant Analysis) can be used for this purpose (optimization of the Fisher Discriminant Ratio)</a:t>
            </a:r>
            <a:endParaRPr/>
          </a:p>
          <a:p>
            <a:pPr marL="0" lvl="0" indent="0" algn="l" rtl="0">
              <a:lnSpc>
                <a:spcPct val="100000"/>
              </a:lnSpc>
              <a:spcBef>
                <a:spcPts val="440"/>
              </a:spcBef>
              <a:spcAft>
                <a:spcPts val="0"/>
              </a:spcAft>
              <a:buClr>
                <a:schemeClr val="dk1"/>
              </a:buClr>
              <a:buSzPts val="2200"/>
              <a:buNone/>
            </a:pPr>
            <a:endParaRPr/>
          </a:p>
        </p:txBody>
      </p:sp>
      <p:sp>
        <p:nvSpPr>
          <p:cNvPr id="596" name="Google Shape;596;p7"/>
          <p:cNvSpPr txBox="1"/>
          <p:nvPr/>
        </p:nvSpPr>
        <p:spPr>
          <a:xfrm>
            <a:off x="48006" y="6354683"/>
            <a:ext cx="3342307" cy="369332"/>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97" name="Google Shape;597;p7"/>
          <p:cNvPicPr preferRelativeResize="0"/>
          <p:nvPr/>
        </p:nvPicPr>
        <p:blipFill rotWithShape="1">
          <a:blip r:embed="rId3">
            <a:alphaModFix/>
          </a:blip>
          <a:srcRect/>
          <a:stretch/>
        </p:blipFill>
        <p:spPr>
          <a:xfrm>
            <a:off x="4125927" y="1271259"/>
            <a:ext cx="4849261" cy="48125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8"/>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Support Vector Machine Classification</a:t>
            </a:r>
            <a:r>
              <a:rPr lang="it-IT" sz="3200" b="0"/>
              <a:t> </a:t>
            </a:r>
            <a:endParaRPr sz="3200"/>
          </a:p>
        </p:txBody>
      </p:sp>
      <p:sp>
        <p:nvSpPr>
          <p:cNvPr id="604" name="Google Shape;604;p8"/>
          <p:cNvSpPr txBox="1">
            <a:spLocks noGrp="1"/>
          </p:cNvSpPr>
          <p:nvPr>
            <p:ph type="body" idx="1"/>
          </p:nvPr>
        </p:nvSpPr>
        <p:spPr>
          <a:xfrm>
            <a:off x="288525" y="1467600"/>
            <a:ext cx="8700600" cy="5462100"/>
          </a:xfrm>
          <a:prstGeom prst="rect">
            <a:avLst/>
          </a:prstGeom>
          <a:noFill/>
          <a:ln>
            <a:noFill/>
          </a:ln>
        </p:spPr>
        <p:txBody>
          <a:bodyPr spcFirstLastPara="1" wrap="square" lIns="91425" tIns="45700" rIns="91425" bIns="45700" anchor="t" anchorCtr="0">
            <a:normAutofit/>
          </a:bodyPr>
          <a:lstStyle/>
          <a:p>
            <a:pPr marL="0" lvl="0" indent="0" algn="just" rtl="0">
              <a:lnSpc>
                <a:spcPct val="100000"/>
              </a:lnSpc>
              <a:spcBef>
                <a:spcPts val="0"/>
              </a:spcBef>
              <a:spcAft>
                <a:spcPts val="0"/>
              </a:spcAft>
              <a:buClr>
                <a:schemeClr val="dk1"/>
              </a:buClr>
              <a:buSzPts val="2000"/>
              <a:buNone/>
            </a:pPr>
            <a:r>
              <a:rPr lang="it-IT"/>
              <a:t>To proceed, we split the features space into </a:t>
            </a:r>
            <a:r>
              <a:rPr lang="it-IT" b="1"/>
              <a:t>training set </a:t>
            </a:r>
            <a:r>
              <a:rPr lang="it-IT"/>
              <a:t>and </a:t>
            </a:r>
            <a:r>
              <a:rPr lang="it-IT" b="1"/>
              <a:t>test set. </a:t>
            </a:r>
            <a:endParaRPr/>
          </a:p>
          <a:p>
            <a:pPr marL="0" lvl="0" indent="0" algn="l" rtl="0">
              <a:lnSpc>
                <a:spcPct val="100000"/>
              </a:lnSpc>
              <a:spcBef>
                <a:spcPts val="400"/>
              </a:spcBef>
              <a:spcAft>
                <a:spcPts val="0"/>
              </a:spcAft>
              <a:buClr>
                <a:schemeClr val="dk1"/>
              </a:buClr>
              <a:buSzPts val="2000"/>
              <a:buNone/>
            </a:pPr>
            <a:r>
              <a:rPr lang="it-IT"/>
              <a:t>The splitting proportion is: </a:t>
            </a:r>
            <a:endParaRPr/>
          </a:p>
          <a:p>
            <a:pPr marL="0" lvl="0" indent="0" algn="l" rtl="0">
              <a:lnSpc>
                <a:spcPct val="100000"/>
              </a:lnSpc>
              <a:spcBef>
                <a:spcPts val="400"/>
              </a:spcBef>
              <a:spcAft>
                <a:spcPts val="0"/>
              </a:spcAft>
              <a:buClr>
                <a:schemeClr val="dk1"/>
              </a:buClr>
              <a:buSzPts val="2000"/>
              <a:buNone/>
            </a:pPr>
            <a:r>
              <a:rPr lang="it-IT"/>
              <a:t>	- </a:t>
            </a:r>
            <a:r>
              <a:rPr lang="it-IT" b="1"/>
              <a:t>25%</a:t>
            </a:r>
            <a:r>
              <a:rPr lang="it-IT"/>
              <a:t> testing </a:t>
            </a:r>
            <a:endParaRPr/>
          </a:p>
          <a:p>
            <a:pPr marL="0" lvl="0" indent="0" algn="l" rtl="0">
              <a:lnSpc>
                <a:spcPct val="100000"/>
              </a:lnSpc>
              <a:spcBef>
                <a:spcPts val="400"/>
              </a:spcBef>
              <a:spcAft>
                <a:spcPts val="0"/>
              </a:spcAft>
              <a:buClr>
                <a:schemeClr val="dk1"/>
              </a:buClr>
              <a:buSzPts val="2000"/>
              <a:buNone/>
            </a:pPr>
            <a:r>
              <a:rPr lang="it-IT"/>
              <a:t> 	- </a:t>
            </a:r>
            <a:r>
              <a:rPr lang="it-IT" b="1"/>
              <a:t>75%</a:t>
            </a:r>
            <a:r>
              <a:rPr lang="it-IT"/>
              <a:t> training</a:t>
            </a:r>
            <a:endParaRPr/>
          </a:p>
          <a:p>
            <a:pPr marL="0" lvl="0" indent="0" algn="l" rtl="0">
              <a:lnSpc>
                <a:spcPct val="100000"/>
              </a:lnSpc>
              <a:spcBef>
                <a:spcPts val="400"/>
              </a:spcBef>
              <a:spcAft>
                <a:spcPts val="0"/>
              </a:spcAft>
              <a:buClr>
                <a:schemeClr val="dk1"/>
              </a:buClr>
              <a:buSzPts val="2000"/>
              <a:buNone/>
            </a:pPr>
            <a:endParaRPr sz="2000"/>
          </a:p>
          <a:p>
            <a:pPr marL="0" lvl="0" indent="0" algn="l" rtl="0">
              <a:lnSpc>
                <a:spcPct val="100000"/>
              </a:lnSpc>
              <a:spcBef>
                <a:spcPts val="400"/>
              </a:spcBef>
              <a:spcAft>
                <a:spcPts val="0"/>
              </a:spcAft>
              <a:buClr>
                <a:schemeClr val="dk1"/>
              </a:buClr>
              <a:buSzPts val="2000"/>
              <a:buNone/>
            </a:pPr>
            <a:endParaRPr sz="2000"/>
          </a:p>
          <a:p>
            <a:pPr marL="0" lvl="0" indent="0" algn="l" rtl="0">
              <a:lnSpc>
                <a:spcPct val="100000"/>
              </a:lnSpc>
              <a:spcBef>
                <a:spcPts val="400"/>
              </a:spcBef>
              <a:spcAft>
                <a:spcPts val="0"/>
              </a:spcAft>
              <a:buClr>
                <a:schemeClr val="dk1"/>
              </a:buClr>
              <a:buSzPts val="2000"/>
              <a:buNone/>
            </a:pPr>
            <a:endParaRPr sz="2000"/>
          </a:p>
          <a:p>
            <a:pPr marL="0" lvl="0" indent="0" algn="just" rtl="0">
              <a:lnSpc>
                <a:spcPct val="100000"/>
              </a:lnSpc>
              <a:spcBef>
                <a:spcPts val="400"/>
              </a:spcBef>
              <a:spcAft>
                <a:spcPts val="0"/>
              </a:spcAft>
              <a:buClr>
                <a:schemeClr val="dk1"/>
              </a:buClr>
              <a:buSzPts val="2000"/>
              <a:buNone/>
            </a:pPr>
            <a:endParaRPr sz="2000"/>
          </a:p>
          <a:p>
            <a:pPr marL="0" lvl="0" indent="0" algn="l" rtl="0">
              <a:lnSpc>
                <a:spcPct val="100000"/>
              </a:lnSpc>
              <a:spcBef>
                <a:spcPts val="0"/>
              </a:spcBef>
              <a:spcAft>
                <a:spcPts val="0"/>
              </a:spcAft>
              <a:buClr>
                <a:schemeClr val="dk1"/>
              </a:buClr>
              <a:buSzPts val="1800"/>
              <a:buNone/>
            </a:pPr>
            <a:r>
              <a:rPr lang="it-IT"/>
              <a:t>The learning procedure is built in a structured way so that different </a:t>
            </a:r>
            <a:r>
              <a:rPr lang="it-IT" b="1"/>
              <a:t>SVM</a:t>
            </a:r>
            <a:r>
              <a:rPr lang="it-IT"/>
              <a:t> classification models are evaluated in performance.</a:t>
            </a:r>
            <a:endParaRPr/>
          </a:p>
          <a:p>
            <a:pPr marL="0" lvl="0" indent="0" algn="l" rtl="0">
              <a:lnSpc>
                <a:spcPct val="100000"/>
              </a:lnSpc>
              <a:spcBef>
                <a:spcPts val="0"/>
              </a:spcBef>
              <a:spcAft>
                <a:spcPts val="0"/>
              </a:spcAft>
              <a:buClr>
                <a:schemeClr val="dk1"/>
              </a:buClr>
              <a:buSzPts val="1800"/>
              <a:buNone/>
            </a:pPr>
            <a:endParaRPr sz="2000"/>
          </a:p>
          <a:p>
            <a:pPr marL="0" lvl="0" indent="0" algn="l" rtl="0">
              <a:lnSpc>
                <a:spcPct val="100000"/>
              </a:lnSpc>
              <a:spcBef>
                <a:spcPts val="0"/>
              </a:spcBef>
              <a:spcAft>
                <a:spcPts val="0"/>
              </a:spcAft>
              <a:buClr>
                <a:schemeClr val="dk1"/>
              </a:buClr>
              <a:buSzPts val="1800"/>
              <a:buFont typeface="Arial"/>
              <a:buNone/>
            </a:pPr>
            <a:r>
              <a:rPr lang="it-IT"/>
              <a:t>The model is then used to predict samples within the Test set. </a:t>
            </a:r>
            <a:r>
              <a:rPr lang="it-IT" sz="1800"/>
              <a:t> </a:t>
            </a:r>
            <a:endParaRPr/>
          </a:p>
          <a:p>
            <a:pPr marL="0" lvl="0" indent="0" algn="l" rtl="0">
              <a:lnSpc>
                <a:spcPct val="100000"/>
              </a:lnSpc>
              <a:spcBef>
                <a:spcPts val="360"/>
              </a:spcBef>
              <a:spcAft>
                <a:spcPts val="0"/>
              </a:spcAft>
              <a:buClr>
                <a:schemeClr val="dk1"/>
              </a:buClr>
              <a:buSzPts val="1800"/>
              <a:buFont typeface="Arial"/>
              <a:buNone/>
            </a:pPr>
            <a:endParaRPr sz="1800"/>
          </a:p>
          <a:p>
            <a:pPr marL="0" lvl="0" indent="0" algn="just" rtl="0">
              <a:lnSpc>
                <a:spcPct val="100000"/>
              </a:lnSpc>
              <a:spcBef>
                <a:spcPts val="400"/>
              </a:spcBef>
              <a:spcAft>
                <a:spcPts val="0"/>
              </a:spcAft>
              <a:buClr>
                <a:schemeClr val="dk1"/>
              </a:buClr>
              <a:buSzPts val="2000"/>
              <a:buNone/>
            </a:pPr>
            <a:r>
              <a:rPr lang="it-IT" sz="2000"/>
              <a:t> </a:t>
            </a:r>
            <a:endParaRPr sz="2000"/>
          </a:p>
        </p:txBody>
      </p:sp>
      <p:sp>
        <p:nvSpPr>
          <p:cNvPr id="605" name="Google Shape;605;p8"/>
          <p:cNvSpPr txBox="1"/>
          <p:nvPr/>
        </p:nvSpPr>
        <p:spPr>
          <a:xfrm>
            <a:off x="48006" y="635468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606" name="Google Shape;606;p8"/>
          <p:cNvGraphicFramePr/>
          <p:nvPr/>
        </p:nvGraphicFramePr>
        <p:xfrm>
          <a:off x="5138025" y="1959825"/>
          <a:ext cx="3848700" cy="2807700"/>
        </p:xfrm>
        <a:graphic>
          <a:graphicData uri="http://schemas.openxmlformats.org/drawingml/2006/chart">
            <c:chart xmlns:c="http://schemas.openxmlformats.org/drawingml/2006/chart" xmlns:r="http://schemas.openxmlformats.org/officeDocument/2006/relationships" r:id="rId3"/>
          </a:graphicData>
        </a:graphic>
      </p:graphicFrame>
      <p:sp>
        <p:nvSpPr>
          <p:cNvPr id="607" name="Google Shape;607;p8"/>
          <p:cNvSpPr txBox="1"/>
          <p:nvPr/>
        </p:nvSpPr>
        <p:spPr>
          <a:xfrm>
            <a:off x="288525" y="3331025"/>
            <a:ext cx="4849500" cy="15393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400"/>
              </a:spcBef>
              <a:spcAft>
                <a:spcPts val="0"/>
              </a:spcAft>
              <a:buClr>
                <a:schemeClr val="dk1"/>
              </a:buClr>
              <a:buSzPts val="2000"/>
              <a:buFont typeface="Arial"/>
              <a:buNone/>
            </a:pPr>
            <a:r>
              <a:rPr lang="it-IT" sz="2200" b="0" i="0" u="none" strike="noStrike" cap="none">
                <a:solidFill>
                  <a:schemeClr val="dk1"/>
                </a:solidFill>
                <a:latin typeface="Arial"/>
                <a:ea typeface="Arial"/>
                <a:cs typeface="Arial"/>
                <a:sym typeface="Arial"/>
              </a:rPr>
              <a:t>The training data will be used for learning and for model evaluation through the process of cross-validation.</a:t>
            </a:r>
            <a:endParaRPr sz="16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11"/>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3200"/>
              <a:buFont typeface="Arial"/>
              <a:buNone/>
            </a:pPr>
            <a:r>
              <a:rPr lang="it-IT" sz="3200"/>
              <a:t>Confusion matrix plot</a:t>
            </a:r>
            <a:endParaRPr/>
          </a:p>
        </p:txBody>
      </p:sp>
      <p:sp>
        <p:nvSpPr>
          <p:cNvPr id="614" name="Google Shape;614;p11"/>
          <p:cNvSpPr txBox="1"/>
          <p:nvPr/>
        </p:nvSpPr>
        <p:spPr>
          <a:xfrm>
            <a:off x="48006" y="6354683"/>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1"/>
          <p:cNvSpPr txBox="1"/>
          <p:nvPr/>
        </p:nvSpPr>
        <p:spPr>
          <a:xfrm>
            <a:off x="288521" y="2518116"/>
            <a:ext cx="23562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it-IT"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616" name="Google Shape;616;p11"/>
          <p:cNvPicPr preferRelativeResize="0"/>
          <p:nvPr/>
        </p:nvPicPr>
        <p:blipFill rotWithShape="1">
          <a:blip r:embed="rId3">
            <a:alphaModFix/>
          </a:blip>
          <a:srcRect/>
          <a:stretch/>
        </p:blipFill>
        <p:spPr>
          <a:xfrm>
            <a:off x="1992982" y="1327007"/>
            <a:ext cx="5158035" cy="48557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gc4dd99afed_1_54"/>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000"/>
              <a:t>Abstract</a:t>
            </a:r>
            <a:endParaRPr sz="3000"/>
          </a:p>
        </p:txBody>
      </p:sp>
      <p:sp>
        <p:nvSpPr>
          <p:cNvPr id="464" name="Google Shape;464;gc4dd99afed_1_54"/>
          <p:cNvSpPr txBox="1">
            <a:spLocks noGrp="1"/>
          </p:cNvSpPr>
          <p:nvPr>
            <p:ph type="body" idx="1"/>
          </p:nvPr>
        </p:nvSpPr>
        <p:spPr>
          <a:xfrm>
            <a:off x="417075" y="1395263"/>
            <a:ext cx="8323800" cy="452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it-IT"/>
              <a:t>The Musical Tree is a 3D music visualizer that can adapt itself depending on the musical genre to which it is exposed.</a:t>
            </a:r>
            <a:endParaRPr/>
          </a:p>
          <a:p>
            <a:pPr marL="0" lvl="0" indent="0" algn="l" rtl="0">
              <a:lnSpc>
                <a:spcPct val="100000"/>
              </a:lnSpc>
              <a:spcBef>
                <a:spcPts val="360"/>
              </a:spcBef>
              <a:spcAft>
                <a:spcPts val="0"/>
              </a:spcAft>
              <a:buSzPts val="1800"/>
              <a:buNone/>
            </a:pPr>
            <a:r>
              <a:rPr lang="it-IT"/>
              <a:t>The main components are:</a:t>
            </a:r>
            <a:endParaRPr/>
          </a:p>
          <a:p>
            <a:pPr marL="342900" lvl="0" indent="-342900" algn="l" rtl="0">
              <a:lnSpc>
                <a:spcPct val="100000"/>
              </a:lnSpc>
              <a:spcBef>
                <a:spcPts val="360"/>
              </a:spcBef>
              <a:spcAft>
                <a:spcPts val="0"/>
              </a:spcAft>
              <a:buSzPts val="1800"/>
              <a:buFont typeface="Arial"/>
              <a:buChar char="•"/>
            </a:pPr>
            <a:r>
              <a:rPr lang="it-IT"/>
              <a:t>a tree that grows “following” the music, which represents the history of the perception</a:t>
            </a:r>
            <a:endParaRPr/>
          </a:p>
          <a:p>
            <a:pPr marL="342900" lvl="0" indent="-342900" algn="l" rtl="0">
              <a:lnSpc>
                <a:spcPct val="100000"/>
              </a:lnSpc>
              <a:spcBef>
                <a:spcPts val="360"/>
              </a:spcBef>
              <a:spcAft>
                <a:spcPts val="0"/>
              </a:spcAft>
              <a:buSzPts val="1800"/>
              <a:buFont typeface="Arial"/>
              <a:buChar char="•"/>
            </a:pPr>
            <a:r>
              <a:rPr lang="it-IT"/>
              <a:t>other interactive elements </a:t>
            </a:r>
            <a:endParaRPr/>
          </a:p>
          <a:p>
            <a:pPr marL="0" lvl="0" indent="0" algn="l" rtl="0">
              <a:lnSpc>
                <a:spcPct val="100000"/>
              </a:lnSpc>
              <a:spcBef>
                <a:spcPts val="360"/>
              </a:spcBef>
              <a:spcAft>
                <a:spcPts val="0"/>
              </a:spcAft>
              <a:buSzPts val="1800"/>
              <a:buNone/>
            </a:pPr>
            <a:r>
              <a:rPr lang="it-IT"/>
              <a:t>    which react to the current changes</a:t>
            </a: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r>
              <a:rPr lang="it-IT"/>
              <a:t>The main purpose is to use this application in live concert or installations, in order to make some musical features visible.</a:t>
            </a:r>
            <a:endParaRPr/>
          </a:p>
          <a:p>
            <a:pPr marL="0" lvl="0" indent="0" algn="l" rtl="0">
              <a:lnSpc>
                <a:spcPct val="100000"/>
              </a:lnSpc>
              <a:spcBef>
                <a:spcPts val="360"/>
              </a:spcBef>
              <a:spcAft>
                <a:spcPts val="0"/>
              </a:spcAft>
              <a:buSzPts val="1800"/>
              <a:buNone/>
            </a:pPr>
            <a:r>
              <a:rPr lang="it-IT"/>
              <a:t>For example to be a projection or hologram in the hall.</a:t>
            </a:r>
            <a:endParaRPr/>
          </a:p>
          <a:p>
            <a:pPr marL="0" lvl="0" indent="0" algn="l" rtl="0">
              <a:lnSpc>
                <a:spcPct val="100000"/>
              </a:lnSpc>
              <a:spcBef>
                <a:spcPts val="360"/>
              </a:spcBef>
              <a:spcAft>
                <a:spcPts val="0"/>
              </a:spcAft>
              <a:buSzPts val="1800"/>
              <a:buNone/>
            </a:pPr>
            <a:endParaRPr/>
          </a:p>
        </p:txBody>
      </p:sp>
      <p:sp>
        <p:nvSpPr>
          <p:cNvPr id="465" name="Google Shape;465;gc4dd99afed_1_54"/>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6" name="Google Shape;466;gc4dd99afed_1_54"/>
          <p:cNvPicPr preferRelativeResize="0"/>
          <p:nvPr/>
        </p:nvPicPr>
        <p:blipFill rotWithShape="1">
          <a:blip r:embed="rId3">
            <a:alphaModFix/>
          </a:blip>
          <a:srcRect b="12295"/>
          <a:stretch/>
        </p:blipFill>
        <p:spPr>
          <a:xfrm>
            <a:off x="6493581" y="2937863"/>
            <a:ext cx="1925100" cy="1440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gc4dd99afed_0_73"/>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Dynamic classification</a:t>
            </a:r>
            <a:endParaRPr sz="3200"/>
          </a:p>
        </p:txBody>
      </p:sp>
      <p:sp>
        <p:nvSpPr>
          <p:cNvPr id="623" name="Google Shape;623;gc4dd99afed_0_73"/>
          <p:cNvSpPr txBox="1">
            <a:spLocks noGrp="1"/>
          </p:cNvSpPr>
          <p:nvPr>
            <p:ph type="body" idx="1"/>
          </p:nvPr>
        </p:nvSpPr>
        <p:spPr>
          <a:xfrm>
            <a:off x="457200" y="1600200"/>
            <a:ext cx="8323800" cy="452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it-IT"/>
              <a:t>We implemented an algorithm which performs a recording of 1s each time the user presses the ‘r’ key. </a:t>
            </a:r>
            <a:endParaRPr/>
          </a:p>
          <a:p>
            <a:pPr marL="0" lvl="0" indent="0" algn="l" rtl="0">
              <a:lnSpc>
                <a:spcPct val="100000"/>
              </a:lnSpc>
              <a:spcBef>
                <a:spcPts val="360"/>
              </a:spcBef>
              <a:spcAft>
                <a:spcPts val="0"/>
              </a:spcAft>
              <a:buSzPts val="1800"/>
              <a:buNone/>
            </a:pPr>
            <a:endParaRPr>
              <a:solidFill>
                <a:srgbClr val="000000"/>
              </a:solidFill>
              <a:highlight>
                <a:srgbClr val="FFFFFF"/>
              </a:highlight>
            </a:endParaRPr>
          </a:p>
          <a:p>
            <a:pPr marL="0" lvl="0" indent="0" algn="l" rtl="0">
              <a:lnSpc>
                <a:spcPct val="100000"/>
              </a:lnSpc>
              <a:spcBef>
                <a:spcPts val="360"/>
              </a:spcBef>
              <a:spcAft>
                <a:spcPts val="0"/>
              </a:spcAft>
              <a:buSzPts val="1800"/>
              <a:buNone/>
            </a:pPr>
            <a:r>
              <a:rPr lang="it-IT">
                <a:solidFill>
                  <a:srgbClr val="000000"/>
                </a:solidFill>
                <a:highlight>
                  <a:srgbClr val="FFFFFF"/>
                </a:highlight>
              </a:rPr>
              <a:t>The recording is then fed to the model that extracts the features from it and determines its genre.</a:t>
            </a:r>
            <a:endParaRPr>
              <a:solidFill>
                <a:srgbClr val="000000"/>
              </a:solidFill>
              <a:highlight>
                <a:srgbClr val="FFFFFF"/>
              </a:highlight>
            </a:endParaRPr>
          </a:p>
          <a:p>
            <a:pPr marL="0" lvl="0" indent="0" algn="l" rtl="0">
              <a:lnSpc>
                <a:spcPct val="135714"/>
              </a:lnSpc>
              <a:spcBef>
                <a:spcPts val="0"/>
              </a:spcBef>
              <a:spcAft>
                <a:spcPts val="0"/>
              </a:spcAft>
              <a:buSzPts val="1800"/>
              <a:buNone/>
            </a:pPr>
            <a:endParaRPr>
              <a:solidFill>
                <a:srgbClr val="000000"/>
              </a:solidFill>
              <a:highlight>
                <a:srgbClr val="FFFFFF"/>
              </a:highlight>
            </a:endParaRPr>
          </a:p>
          <a:p>
            <a:pPr marL="0" lvl="0" indent="0" algn="l" rtl="0">
              <a:lnSpc>
                <a:spcPct val="135714"/>
              </a:lnSpc>
              <a:spcBef>
                <a:spcPts val="0"/>
              </a:spcBef>
              <a:spcAft>
                <a:spcPts val="0"/>
              </a:spcAft>
              <a:buSzPts val="1800"/>
              <a:buNone/>
            </a:pPr>
            <a:r>
              <a:rPr lang="it-IT">
                <a:solidFill>
                  <a:srgbClr val="000000"/>
                </a:solidFill>
                <a:highlight>
                  <a:srgbClr val="FFFFFF"/>
                </a:highlight>
              </a:rPr>
              <a:t>Finally the labelled genre is sent to Processing via OSC messages, together with the beat of the musical piece.</a:t>
            </a:r>
            <a:endParaRPr>
              <a:solidFill>
                <a:srgbClr val="000000"/>
              </a:solidFill>
              <a:highlight>
                <a:srgbClr val="FFFFFF"/>
              </a:highlight>
            </a:endParaRPr>
          </a:p>
          <a:p>
            <a:pPr marL="0" lvl="0" indent="0" algn="l" rtl="0">
              <a:lnSpc>
                <a:spcPct val="100000"/>
              </a:lnSpc>
              <a:spcBef>
                <a:spcPts val="360"/>
              </a:spcBef>
              <a:spcAft>
                <a:spcPts val="0"/>
              </a:spcAft>
              <a:buSzPts val="1800"/>
              <a:buNone/>
            </a:pPr>
            <a:endParaRPr/>
          </a:p>
        </p:txBody>
      </p:sp>
      <p:sp>
        <p:nvSpPr>
          <p:cNvPr id="624" name="Google Shape;624;gc4dd99afed_0_73"/>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gc4dd99afed_1_6"/>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Processing implementation</a:t>
            </a:r>
            <a:endParaRPr sz="3200"/>
          </a:p>
        </p:txBody>
      </p:sp>
      <p:sp>
        <p:nvSpPr>
          <p:cNvPr id="631" name="Google Shape;631;gc4dd99afed_1_6"/>
          <p:cNvSpPr txBox="1">
            <a:spLocks noGrp="1"/>
          </p:cNvSpPr>
          <p:nvPr>
            <p:ph type="body" idx="1"/>
          </p:nvPr>
        </p:nvSpPr>
        <p:spPr>
          <a:xfrm>
            <a:off x="457200" y="1600200"/>
            <a:ext cx="8323800" cy="4526100"/>
          </a:xfrm>
          <a:prstGeom prst="rect">
            <a:avLst/>
          </a:prstGeom>
          <a:noFill/>
          <a:ln>
            <a:noFill/>
          </a:ln>
        </p:spPr>
        <p:txBody>
          <a:bodyPr spcFirstLastPara="1" wrap="square" lIns="91425" tIns="45700" rIns="91425" bIns="45700" anchor="t" anchorCtr="0">
            <a:normAutofit/>
          </a:bodyPr>
          <a:lstStyle/>
          <a:p>
            <a:pPr marL="0" lvl="0" indent="0" algn="l" rtl="0">
              <a:lnSpc>
                <a:spcPct val="115000"/>
              </a:lnSpc>
              <a:spcBef>
                <a:spcPts val="500"/>
              </a:spcBef>
              <a:spcAft>
                <a:spcPts val="0"/>
              </a:spcAft>
              <a:buClr>
                <a:schemeClr val="dk1"/>
              </a:buClr>
              <a:buSzPts val="1100"/>
              <a:buFont typeface="Arial"/>
              <a:buNone/>
            </a:pPr>
            <a:r>
              <a:rPr lang="it-IT"/>
              <a:t>The implementation can be divided in three parts:</a:t>
            </a:r>
            <a:endParaRPr/>
          </a:p>
          <a:p>
            <a:pPr marL="457200" lvl="0" indent="-342900" algn="l" rtl="0">
              <a:lnSpc>
                <a:spcPct val="115000"/>
              </a:lnSpc>
              <a:spcBef>
                <a:spcPts val="500"/>
              </a:spcBef>
              <a:spcAft>
                <a:spcPts val="0"/>
              </a:spcAft>
              <a:buSzPts val="1800"/>
              <a:buChar char="●"/>
            </a:pPr>
            <a:r>
              <a:rPr lang="it-IT"/>
              <a:t> elaboration of the audio input</a:t>
            </a:r>
            <a:endParaRPr/>
          </a:p>
          <a:p>
            <a:pPr marL="457200" lvl="0" indent="-342900" algn="l" rtl="0">
              <a:lnSpc>
                <a:spcPct val="115000"/>
              </a:lnSpc>
              <a:spcBef>
                <a:spcPts val="0"/>
              </a:spcBef>
              <a:spcAft>
                <a:spcPts val="0"/>
              </a:spcAft>
              <a:buSzPts val="1800"/>
              <a:buChar char="●"/>
            </a:pPr>
            <a:r>
              <a:rPr lang="it-IT"/>
              <a:t> graphical components:</a:t>
            </a:r>
            <a:endParaRPr/>
          </a:p>
          <a:p>
            <a:pPr marL="914400" lvl="1" indent="-342900" algn="l" rtl="0">
              <a:lnSpc>
                <a:spcPct val="115000"/>
              </a:lnSpc>
              <a:spcBef>
                <a:spcPts val="0"/>
              </a:spcBef>
              <a:spcAft>
                <a:spcPts val="0"/>
              </a:spcAft>
              <a:buSzPts val="1800"/>
              <a:buChar char="○"/>
            </a:pPr>
            <a:r>
              <a:rPr lang="it-IT"/>
              <a:t>tree</a:t>
            </a:r>
            <a:endParaRPr/>
          </a:p>
          <a:p>
            <a:pPr marL="914400" lvl="1" indent="-342900" algn="l" rtl="0">
              <a:lnSpc>
                <a:spcPct val="115000"/>
              </a:lnSpc>
              <a:spcBef>
                <a:spcPts val="0"/>
              </a:spcBef>
              <a:spcAft>
                <a:spcPts val="0"/>
              </a:spcAft>
              <a:buSzPts val="1800"/>
              <a:buChar char="○"/>
            </a:pPr>
            <a:r>
              <a:rPr lang="it-IT"/>
              <a:t>environment</a:t>
            </a:r>
            <a:endParaRPr/>
          </a:p>
          <a:p>
            <a:pPr marL="914400" lvl="1" indent="-342900" algn="l" rtl="0">
              <a:lnSpc>
                <a:spcPct val="115000"/>
              </a:lnSpc>
              <a:spcBef>
                <a:spcPts val="0"/>
              </a:spcBef>
              <a:spcAft>
                <a:spcPts val="0"/>
              </a:spcAft>
              <a:buSzPts val="1800"/>
              <a:buChar char="○"/>
            </a:pPr>
            <a:r>
              <a:rPr lang="it-IT"/>
              <a:t>musical genre components</a:t>
            </a:r>
            <a:endParaRPr/>
          </a:p>
          <a:p>
            <a:pPr marL="457200" lvl="0" indent="-342900" algn="l" rtl="0">
              <a:lnSpc>
                <a:spcPct val="115000"/>
              </a:lnSpc>
              <a:spcBef>
                <a:spcPts val="0"/>
              </a:spcBef>
              <a:spcAft>
                <a:spcPts val="0"/>
              </a:spcAft>
              <a:buSzPts val="1800"/>
              <a:buChar char="●"/>
            </a:pPr>
            <a:r>
              <a:rPr lang="it-IT"/>
              <a:t> communication from Python</a:t>
            </a:r>
            <a:endParaRPr/>
          </a:p>
          <a:p>
            <a:pPr marL="457200" lvl="0" indent="0" algn="l" rtl="0">
              <a:lnSpc>
                <a:spcPct val="115000"/>
              </a:lnSpc>
              <a:spcBef>
                <a:spcPts val="500"/>
              </a:spcBef>
              <a:spcAft>
                <a:spcPts val="0"/>
              </a:spcAft>
              <a:buSzPts val="1800"/>
              <a:buNone/>
            </a:pPr>
            <a:r>
              <a:rPr lang="it-IT"/>
              <a:t> to Processing</a:t>
            </a:r>
            <a:endParaRPr/>
          </a:p>
          <a:p>
            <a:pPr marL="0" lvl="0" indent="0" algn="l" rtl="0">
              <a:lnSpc>
                <a:spcPct val="100000"/>
              </a:lnSpc>
              <a:spcBef>
                <a:spcPts val="360"/>
              </a:spcBef>
              <a:spcAft>
                <a:spcPts val="0"/>
              </a:spcAft>
              <a:buSzPts val="1800"/>
              <a:buNone/>
            </a:pPr>
            <a:endParaRPr/>
          </a:p>
        </p:txBody>
      </p:sp>
      <p:sp>
        <p:nvSpPr>
          <p:cNvPr id="632" name="Google Shape;632;gc4dd99afed_1_6"/>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33" name="Google Shape;633;gc4dd99afed_1_6"/>
          <p:cNvPicPr preferRelativeResize="0"/>
          <p:nvPr/>
        </p:nvPicPr>
        <p:blipFill rotWithShape="1">
          <a:blip r:embed="rId3">
            <a:alphaModFix/>
          </a:blip>
          <a:srcRect/>
          <a:stretch/>
        </p:blipFill>
        <p:spPr>
          <a:xfrm>
            <a:off x="5438698" y="2539075"/>
            <a:ext cx="3342300" cy="3342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gc65e4c9864_0_21"/>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Processing implementation: Audio</a:t>
            </a:r>
            <a:endParaRPr sz="3200"/>
          </a:p>
        </p:txBody>
      </p:sp>
      <p:sp>
        <p:nvSpPr>
          <p:cNvPr id="640" name="Google Shape;640;gc65e4c9864_0_21"/>
          <p:cNvSpPr txBox="1">
            <a:spLocks noGrp="1"/>
          </p:cNvSpPr>
          <p:nvPr>
            <p:ph type="body" idx="1"/>
          </p:nvPr>
        </p:nvSpPr>
        <p:spPr>
          <a:xfrm>
            <a:off x="170800" y="1395276"/>
            <a:ext cx="8835600" cy="47190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500"/>
              </a:spcBef>
              <a:spcAft>
                <a:spcPts val="0"/>
              </a:spcAft>
              <a:buSzPts val="2118"/>
              <a:buNone/>
            </a:pPr>
            <a:r>
              <a:rPr lang="it-IT" sz="2600"/>
              <a:t>We started from the </a:t>
            </a:r>
            <a:r>
              <a:rPr lang="it-IT" sz="2600" i="1"/>
              <a:t>“Audio analysis for pitch extraction” </a:t>
            </a:r>
            <a:r>
              <a:rPr lang="it-IT" sz="2600"/>
              <a:t>made by L. Anton-Canalis that uses Minim library.</a:t>
            </a:r>
            <a:endParaRPr sz="2600"/>
          </a:p>
          <a:p>
            <a:pPr marL="0" lvl="0" indent="0" algn="l" rtl="0">
              <a:lnSpc>
                <a:spcPct val="115000"/>
              </a:lnSpc>
              <a:spcBef>
                <a:spcPts val="500"/>
              </a:spcBef>
              <a:spcAft>
                <a:spcPts val="0"/>
              </a:spcAft>
              <a:buSzPts val="2118"/>
              <a:buNone/>
            </a:pPr>
            <a:r>
              <a:rPr lang="it-IT" sz="2600"/>
              <a:t>This code was rearranged to our purposes and extracts some parameters like:</a:t>
            </a:r>
            <a:endParaRPr sz="2600"/>
          </a:p>
          <a:p>
            <a:pPr marL="457200" lvl="0" indent="-374650" algn="l" rtl="0">
              <a:lnSpc>
                <a:spcPct val="115000"/>
              </a:lnSpc>
              <a:spcBef>
                <a:spcPts val="500"/>
              </a:spcBef>
              <a:spcAft>
                <a:spcPts val="0"/>
              </a:spcAft>
              <a:buSzPts val="2300"/>
              <a:buChar char="●"/>
            </a:pPr>
            <a:r>
              <a:rPr lang="it-IT" sz="2300">
                <a:solidFill>
                  <a:srgbClr val="24292E"/>
                </a:solidFill>
                <a:highlight>
                  <a:srgbClr val="FFFFFF"/>
                </a:highlight>
              </a:rPr>
              <a:t>Spectrum</a:t>
            </a:r>
            <a:endParaRPr sz="2300">
              <a:solidFill>
                <a:srgbClr val="24292E"/>
              </a:solidFill>
              <a:highlight>
                <a:srgbClr val="FFFFFF"/>
              </a:highlight>
            </a:endParaRPr>
          </a:p>
          <a:p>
            <a:pPr marL="457200" lvl="0" indent="-374650" algn="l" rtl="0">
              <a:lnSpc>
                <a:spcPct val="115000"/>
              </a:lnSpc>
              <a:spcBef>
                <a:spcPts val="0"/>
              </a:spcBef>
              <a:spcAft>
                <a:spcPts val="0"/>
              </a:spcAft>
              <a:buClr>
                <a:srgbClr val="24292E"/>
              </a:buClr>
              <a:buSzPts val="2300"/>
              <a:buFont typeface="Arial"/>
              <a:buChar char="●"/>
            </a:pPr>
            <a:r>
              <a:rPr lang="it-IT" sz="2300">
                <a:solidFill>
                  <a:srgbClr val="24292E"/>
                </a:solidFill>
                <a:highlight>
                  <a:srgbClr val="FFFFFF"/>
                </a:highlight>
              </a:rPr>
              <a:t>first 10 high intensity harmonics (frequency and amplitude)</a:t>
            </a:r>
            <a:endParaRPr sz="2300">
              <a:solidFill>
                <a:srgbClr val="24292E"/>
              </a:solidFill>
              <a:highlight>
                <a:srgbClr val="FFFFFF"/>
              </a:highlight>
            </a:endParaRPr>
          </a:p>
          <a:p>
            <a:pPr marL="457200" lvl="0" indent="-374650" algn="l" rtl="0">
              <a:lnSpc>
                <a:spcPct val="115000"/>
              </a:lnSpc>
              <a:spcBef>
                <a:spcPts val="0"/>
              </a:spcBef>
              <a:spcAft>
                <a:spcPts val="0"/>
              </a:spcAft>
              <a:buClr>
                <a:srgbClr val="24292E"/>
              </a:buClr>
              <a:buSzPts val="2300"/>
              <a:buFont typeface="Arial"/>
              <a:buChar char="●"/>
            </a:pPr>
            <a:r>
              <a:rPr lang="it-IT" sz="2300">
                <a:solidFill>
                  <a:srgbClr val="24292E"/>
                </a:solidFill>
                <a:highlight>
                  <a:srgbClr val="FFFFFF"/>
                </a:highlight>
              </a:rPr>
              <a:t>total amplitude of the signal</a:t>
            </a:r>
            <a:endParaRPr sz="2300">
              <a:solidFill>
                <a:srgbClr val="24292E"/>
              </a:solidFill>
              <a:highlight>
                <a:srgbClr val="FFFFFF"/>
              </a:highlight>
            </a:endParaRPr>
          </a:p>
          <a:p>
            <a:pPr marL="0" lvl="0" indent="0" algn="l" rtl="0">
              <a:lnSpc>
                <a:spcPct val="115000"/>
              </a:lnSpc>
              <a:spcBef>
                <a:spcPts val="1200"/>
              </a:spcBef>
              <a:spcAft>
                <a:spcPts val="0"/>
              </a:spcAft>
              <a:buSzPts val="2118"/>
              <a:buNone/>
            </a:pPr>
            <a:endParaRPr sz="1800"/>
          </a:p>
        </p:txBody>
      </p:sp>
      <p:sp>
        <p:nvSpPr>
          <p:cNvPr id="641" name="Google Shape;641;gc65e4c9864_0_21"/>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gc4dd99afed_1_12"/>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Processing implementation: Audio</a:t>
            </a:r>
            <a:endParaRPr sz="3200"/>
          </a:p>
        </p:txBody>
      </p:sp>
      <p:sp>
        <p:nvSpPr>
          <p:cNvPr id="648" name="Google Shape;648;gc4dd99afed_1_12"/>
          <p:cNvSpPr txBox="1">
            <a:spLocks noGrp="1"/>
          </p:cNvSpPr>
          <p:nvPr>
            <p:ph type="body" idx="1"/>
          </p:nvPr>
        </p:nvSpPr>
        <p:spPr>
          <a:xfrm>
            <a:off x="170800" y="1395276"/>
            <a:ext cx="8835600" cy="4719000"/>
          </a:xfrm>
          <a:prstGeom prst="rect">
            <a:avLst/>
          </a:prstGeom>
          <a:noFill/>
          <a:ln>
            <a:noFill/>
          </a:ln>
        </p:spPr>
        <p:txBody>
          <a:bodyPr spcFirstLastPara="1" wrap="square" lIns="91425" tIns="45700" rIns="91425" bIns="45700" anchor="t" anchorCtr="0">
            <a:noAutofit/>
          </a:bodyPr>
          <a:lstStyle/>
          <a:p>
            <a:pPr marL="457200" lvl="0" indent="0" algn="l" rtl="0">
              <a:lnSpc>
                <a:spcPct val="115000"/>
              </a:lnSpc>
              <a:spcBef>
                <a:spcPts val="300"/>
              </a:spcBef>
              <a:spcAft>
                <a:spcPts val="0"/>
              </a:spcAft>
              <a:buNone/>
            </a:pPr>
            <a:endParaRPr sz="2000">
              <a:solidFill>
                <a:srgbClr val="24292E"/>
              </a:solidFill>
              <a:highlight>
                <a:srgbClr val="FFFFFF"/>
              </a:highlight>
            </a:endParaRPr>
          </a:p>
          <a:p>
            <a:pPr marL="0" lvl="0" indent="0" algn="l" rtl="0">
              <a:lnSpc>
                <a:spcPct val="115000"/>
              </a:lnSpc>
              <a:spcBef>
                <a:spcPts val="1200"/>
              </a:spcBef>
              <a:spcAft>
                <a:spcPts val="0"/>
              </a:spcAft>
              <a:buNone/>
            </a:pPr>
            <a:r>
              <a:rPr lang="it-IT" sz="2300">
                <a:solidFill>
                  <a:srgbClr val="24292E"/>
                </a:solidFill>
                <a:highlight>
                  <a:srgbClr val="FFFFFF"/>
                </a:highlight>
              </a:rPr>
              <a:t>Energy of the signal Each one of these parameters is also stored in a buffer that allow to calculate:</a:t>
            </a:r>
            <a:endParaRPr sz="2300">
              <a:solidFill>
                <a:srgbClr val="24292E"/>
              </a:solidFill>
              <a:highlight>
                <a:srgbClr val="FFFFFF"/>
              </a:highlight>
            </a:endParaRPr>
          </a:p>
          <a:p>
            <a:pPr marL="457200" lvl="0" indent="-361950" algn="l" rtl="0">
              <a:lnSpc>
                <a:spcPct val="115000"/>
              </a:lnSpc>
              <a:spcBef>
                <a:spcPts val="1200"/>
              </a:spcBef>
              <a:spcAft>
                <a:spcPts val="0"/>
              </a:spcAft>
              <a:buClr>
                <a:srgbClr val="24292E"/>
              </a:buClr>
              <a:buSzPts val="2100"/>
              <a:buFont typeface="Arial"/>
              <a:buChar char="●"/>
            </a:pPr>
            <a:r>
              <a:rPr lang="it-IT" sz="2100">
                <a:solidFill>
                  <a:srgbClr val="24292E"/>
                </a:solidFill>
                <a:highlight>
                  <a:srgbClr val="FFFFFF"/>
                </a:highlight>
              </a:rPr>
              <a:t>mean intensity level</a:t>
            </a:r>
            <a:endParaRPr sz="2100">
              <a:solidFill>
                <a:srgbClr val="24292E"/>
              </a:solidFill>
              <a:highlight>
                <a:srgbClr val="FFFFFF"/>
              </a:highlight>
            </a:endParaRPr>
          </a:p>
          <a:p>
            <a:pPr marL="457200" lvl="0" indent="-361950" algn="l" rtl="0">
              <a:lnSpc>
                <a:spcPct val="115000"/>
              </a:lnSpc>
              <a:spcBef>
                <a:spcPts val="0"/>
              </a:spcBef>
              <a:spcAft>
                <a:spcPts val="0"/>
              </a:spcAft>
              <a:buClr>
                <a:srgbClr val="24292E"/>
              </a:buClr>
              <a:buSzPts val="2100"/>
              <a:buFont typeface="Arial"/>
              <a:buChar char="●"/>
            </a:pPr>
            <a:r>
              <a:rPr lang="it-IT" sz="2100">
                <a:solidFill>
                  <a:srgbClr val="24292E"/>
                </a:solidFill>
                <a:highlight>
                  <a:srgbClr val="FFFFFF"/>
                </a:highlight>
              </a:rPr>
              <a:t>mean spectrum</a:t>
            </a:r>
            <a:endParaRPr sz="2100"/>
          </a:p>
          <a:p>
            <a:pPr marL="0" lvl="0" indent="0" algn="l" rtl="0">
              <a:lnSpc>
                <a:spcPct val="115000"/>
              </a:lnSpc>
              <a:spcBef>
                <a:spcPts val="1200"/>
              </a:spcBef>
              <a:spcAft>
                <a:spcPts val="0"/>
              </a:spcAft>
              <a:buSzPts val="2118"/>
              <a:buNone/>
            </a:pPr>
            <a:r>
              <a:rPr lang="it-IT" sz="2300"/>
              <a:t>By the way the amplification is automatically adjusted, when there is some peaks it goes down, when there is a constantly low intensity, it rise the volume.</a:t>
            </a:r>
            <a:endParaRPr sz="2300"/>
          </a:p>
          <a:p>
            <a:pPr marL="0" lvl="0" indent="0" algn="l" rtl="0">
              <a:lnSpc>
                <a:spcPct val="115000"/>
              </a:lnSpc>
              <a:spcBef>
                <a:spcPts val="500"/>
              </a:spcBef>
              <a:spcAft>
                <a:spcPts val="0"/>
              </a:spcAft>
              <a:buSzPts val="2118"/>
              <a:buNone/>
            </a:pPr>
            <a:r>
              <a:rPr lang="it-IT" sz="2300"/>
              <a:t>General commands:	UP/DOWN : amplificate +0.1 or -0.1 the audio</a:t>
            </a:r>
            <a:endParaRPr sz="2300"/>
          </a:p>
        </p:txBody>
      </p:sp>
      <p:sp>
        <p:nvSpPr>
          <p:cNvPr id="649" name="Google Shape;649;gc4dd99afed_1_12"/>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gc65e4c9864_0_5"/>
          <p:cNvSpPr txBox="1">
            <a:spLocks noGrp="1"/>
          </p:cNvSpPr>
          <p:nvPr>
            <p:ph type="title"/>
          </p:nvPr>
        </p:nvSpPr>
        <p:spPr>
          <a:xfrm>
            <a:off x="288521" y="139166"/>
            <a:ext cx="8580900" cy="840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it-IT" sz="3700"/>
              <a:t>Graphical component</a:t>
            </a:r>
            <a:endParaRPr sz="3700"/>
          </a:p>
        </p:txBody>
      </p:sp>
      <p:sp>
        <p:nvSpPr>
          <p:cNvPr id="656" name="Google Shape;656;gc65e4c9864_0_5"/>
          <p:cNvSpPr txBox="1">
            <a:spLocks noGrp="1"/>
          </p:cNvSpPr>
          <p:nvPr>
            <p:ph type="body" idx="1"/>
          </p:nvPr>
        </p:nvSpPr>
        <p:spPr>
          <a:xfrm>
            <a:off x="457200" y="1600200"/>
            <a:ext cx="8323800" cy="45261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r>
              <a:rPr lang="it-IT" sz="2800"/>
              <a:t>The graphical component can be classified in two time-dependent macro classes:</a:t>
            </a:r>
            <a:endParaRPr sz="2800"/>
          </a:p>
          <a:p>
            <a:pPr marL="0" lvl="0" indent="0" algn="l" rtl="0">
              <a:spcBef>
                <a:spcPts val="360"/>
              </a:spcBef>
              <a:spcAft>
                <a:spcPts val="0"/>
              </a:spcAft>
              <a:buNone/>
            </a:pPr>
            <a:endParaRPr sz="2800"/>
          </a:p>
          <a:p>
            <a:pPr marL="457200" lvl="0" indent="-381000" algn="l" rtl="0">
              <a:spcBef>
                <a:spcPts val="360"/>
              </a:spcBef>
              <a:spcAft>
                <a:spcPts val="0"/>
              </a:spcAft>
              <a:buSzPts val="2400"/>
              <a:buChar char="-"/>
            </a:pPr>
            <a:r>
              <a:rPr lang="it-IT" sz="2800"/>
              <a:t>stored data component: tree</a:t>
            </a:r>
            <a:endParaRPr sz="2800"/>
          </a:p>
          <a:p>
            <a:pPr marL="914400" lvl="0" indent="0" algn="l" rtl="0">
              <a:spcBef>
                <a:spcPts val="360"/>
              </a:spcBef>
              <a:spcAft>
                <a:spcPts val="0"/>
              </a:spcAft>
              <a:buNone/>
            </a:pPr>
            <a:endParaRPr sz="2800"/>
          </a:p>
          <a:p>
            <a:pPr marL="457200" lvl="0" indent="-381000" algn="l" rtl="0">
              <a:spcBef>
                <a:spcPts val="360"/>
              </a:spcBef>
              <a:spcAft>
                <a:spcPts val="0"/>
              </a:spcAft>
              <a:buSzPts val="2400"/>
              <a:buChar char="-"/>
            </a:pPr>
            <a:r>
              <a:rPr lang="it-IT" sz="2800"/>
              <a:t>instantaneous reactive components</a:t>
            </a:r>
            <a:endParaRPr sz="28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gc4dd99afed_1_18"/>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Processing Graphical components: Tree</a:t>
            </a:r>
            <a:endParaRPr sz="3200"/>
          </a:p>
        </p:txBody>
      </p:sp>
      <p:sp>
        <p:nvSpPr>
          <p:cNvPr id="663" name="Google Shape;663;gc4dd99afed_1_18"/>
          <p:cNvSpPr txBox="1">
            <a:spLocks noGrp="1"/>
          </p:cNvSpPr>
          <p:nvPr>
            <p:ph type="body" idx="1"/>
          </p:nvPr>
        </p:nvSpPr>
        <p:spPr>
          <a:xfrm>
            <a:off x="457200" y="1600200"/>
            <a:ext cx="8323800" cy="43641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00000"/>
              </a:lnSpc>
              <a:spcBef>
                <a:spcPts val="360"/>
              </a:spcBef>
              <a:spcAft>
                <a:spcPts val="0"/>
              </a:spcAft>
              <a:buSzPts val="1800"/>
              <a:buNone/>
            </a:pPr>
            <a:r>
              <a:rPr lang="it-IT" b="1"/>
              <a:t>Tree </a:t>
            </a:r>
            <a:r>
              <a:rPr lang="it-IT"/>
              <a:t>grows through points that are calculated and stored every 0,8s during all the time of the application life.  </a:t>
            </a:r>
            <a:endParaRPr/>
          </a:p>
          <a:p>
            <a:pPr marL="0" lvl="0" indent="0" algn="l" rtl="0">
              <a:lnSpc>
                <a:spcPct val="100000"/>
              </a:lnSpc>
              <a:spcBef>
                <a:spcPts val="360"/>
              </a:spcBef>
              <a:spcAft>
                <a:spcPts val="0"/>
              </a:spcAft>
              <a:buSzPts val="1800"/>
              <a:buNone/>
            </a:pPr>
            <a:r>
              <a:rPr lang="it-IT"/>
              <a:t>Its location is determined from </a:t>
            </a:r>
            <a:r>
              <a:rPr lang="it-IT" b="1"/>
              <a:t>attraction points</a:t>
            </a:r>
            <a:r>
              <a:rPr lang="it-IT"/>
              <a:t> that are computed starting from the audio datas.</a:t>
            </a: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r>
              <a:rPr lang="it-IT"/>
              <a:t>A </a:t>
            </a:r>
            <a:r>
              <a:rPr lang="it-IT" b="1"/>
              <a:t>branch</a:t>
            </a:r>
            <a:r>
              <a:rPr lang="it-IT"/>
              <a:t> grows from the minimum distance between the existing branches and the attraction point. </a:t>
            </a:r>
            <a:endParaRPr/>
          </a:p>
          <a:p>
            <a:pPr marL="0" lvl="0" indent="0" algn="l" rtl="0">
              <a:lnSpc>
                <a:spcPct val="100000"/>
              </a:lnSpc>
              <a:spcBef>
                <a:spcPts val="360"/>
              </a:spcBef>
              <a:spcAft>
                <a:spcPts val="0"/>
              </a:spcAft>
              <a:buSzPts val="1800"/>
              <a:buNone/>
            </a:pPr>
            <a:r>
              <a:rPr lang="it-IT"/>
              <a:t>There are also some condition that decide where put new branches points, like mass equilibrium condition.</a:t>
            </a:r>
            <a:endParaRPr/>
          </a:p>
          <a:p>
            <a:pPr marL="0" lvl="0" indent="0" algn="l" rtl="0">
              <a:lnSpc>
                <a:spcPct val="100000"/>
              </a:lnSpc>
              <a:spcBef>
                <a:spcPts val="360"/>
              </a:spcBef>
              <a:spcAft>
                <a:spcPts val="0"/>
              </a:spcAft>
              <a:buSzPts val="1800"/>
              <a:buNone/>
            </a:pPr>
            <a:r>
              <a:rPr lang="it-IT"/>
              <a:t> </a:t>
            </a:r>
            <a:endParaRPr/>
          </a:p>
          <a:p>
            <a:pPr marL="0" lvl="0" indent="0" algn="l" rtl="0">
              <a:lnSpc>
                <a:spcPct val="100000"/>
              </a:lnSpc>
              <a:spcBef>
                <a:spcPts val="360"/>
              </a:spcBef>
              <a:spcAft>
                <a:spcPts val="0"/>
              </a:spcAft>
              <a:buSzPts val="1800"/>
              <a:buNone/>
            </a:pPr>
            <a:r>
              <a:rPr lang="it-IT"/>
              <a:t>To each young and light branch can grow a </a:t>
            </a:r>
            <a:r>
              <a:rPr lang="it-IT" b="1"/>
              <a:t>leaf</a:t>
            </a:r>
            <a:r>
              <a:rPr lang="it-IT"/>
              <a:t>, normally to its direction, that is made by Bezier curves.</a:t>
            </a:r>
            <a:endParaRPr/>
          </a:p>
        </p:txBody>
      </p:sp>
      <p:sp>
        <p:nvSpPr>
          <p:cNvPr id="664" name="Google Shape;664;gc4dd99afed_1_18"/>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gc65e4c9864_0_12"/>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Tree: points calculation</a:t>
            </a:r>
            <a:endParaRPr sz="3200"/>
          </a:p>
        </p:txBody>
      </p:sp>
      <p:sp>
        <p:nvSpPr>
          <p:cNvPr id="671" name="Google Shape;671;gc65e4c9864_0_12"/>
          <p:cNvSpPr txBox="1">
            <a:spLocks noGrp="1"/>
          </p:cNvSpPr>
          <p:nvPr>
            <p:ph type="body" idx="1"/>
          </p:nvPr>
        </p:nvSpPr>
        <p:spPr>
          <a:xfrm>
            <a:off x="457200" y="1600200"/>
            <a:ext cx="8323800" cy="155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it-IT"/>
              <a:t>Attraction point location is determined in polar coordinates:</a:t>
            </a:r>
            <a:endParaRPr/>
          </a:p>
          <a:p>
            <a:pPr marL="0" lvl="0" indent="0" algn="l" rtl="0">
              <a:spcBef>
                <a:spcPts val="360"/>
              </a:spcBef>
              <a:spcAft>
                <a:spcPts val="0"/>
              </a:spcAft>
              <a:buSzPts val="1800"/>
              <a:buNone/>
            </a:pPr>
            <a:endParaRPr sz="3000"/>
          </a:p>
        </p:txBody>
      </p:sp>
      <p:sp>
        <p:nvSpPr>
          <p:cNvPr id="672" name="Google Shape;672;gc65e4c9864_0_12"/>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73" name="Google Shape;673;gc65e4c9864_0_12"/>
          <p:cNvPicPr preferRelativeResize="0"/>
          <p:nvPr/>
        </p:nvPicPr>
        <p:blipFill rotWithShape="1">
          <a:blip r:embed="rId3">
            <a:alphaModFix/>
          </a:blip>
          <a:srcRect l="8135" t="32196" r="63489" b="24242"/>
          <a:stretch/>
        </p:blipFill>
        <p:spPr>
          <a:xfrm>
            <a:off x="5585849" y="2906950"/>
            <a:ext cx="3476075" cy="3013882"/>
          </a:xfrm>
          <a:prstGeom prst="rect">
            <a:avLst/>
          </a:prstGeom>
          <a:noFill/>
          <a:ln>
            <a:noFill/>
          </a:ln>
        </p:spPr>
      </p:pic>
      <p:sp>
        <p:nvSpPr>
          <p:cNvPr id="674" name="Google Shape;674;gc65e4c9864_0_12"/>
          <p:cNvSpPr txBox="1"/>
          <p:nvPr/>
        </p:nvSpPr>
        <p:spPr>
          <a:xfrm>
            <a:off x="644475" y="2906950"/>
            <a:ext cx="4247100" cy="28629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360"/>
              </a:spcBef>
              <a:spcAft>
                <a:spcPts val="0"/>
              </a:spcAft>
              <a:buClr>
                <a:schemeClr val="dk1"/>
              </a:buClr>
              <a:buSzPts val="1100"/>
              <a:buFont typeface="Arial"/>
              <a:buNone/>
            </a:pPr>
            <a:r>
              <a:rPr lang="it-IT" sz="2200">
                <a:solidFill>
                  <a:srgbClr val="202124"/>
                </a:solidFill>
                <a:highlight>
                  <a:srgbClr val="F8F9FA"/>
                </a:highlight>
              </a:rPr>
              <a:t>The sphere in which the tree grows, v</a:t>
            </a:r>
            <a:r>
              <a:rPr lang="it-IT" sz="2200" b="0" i="0" u="none" strike="noStrike" cap="none">
                <a:solidFill>
                  <a:srgbClr val="202124"/>
                </a:solidFill>
                <a:highlight>
                  <a:srgbClr val="F8F9FA"/>
                </a:highlight>
                <a:latin typeface="Arial"/>
                <a:ea typeface="Arial"/>
                <a:cs typeface="Arial"/>
                <a:sym typeface="Arial"/>
              </a:rPr>
              <a:t>iew from top, appears as a notch divided into 12 sectors, each of which represents a note. </a:t>
            </a:r>
            <a:endParaRPr sz="2200" b="0" i="0" u="none" strike="noStrike" cap="none">
              <a:solidFill>
                <a:srgbClr val="202124"/>
              </a:solidFill>
              <a:highlight>
                <a:srgbClr val="F8F9FA"/>
              </a:highlight>
              <a:latin typeface="Arial"/>
              <a:ea typeface="Arial"/>
              <a:cs typeface="Arial"/>
              <a:sym typeface="Arial"/>
            </a:endParaRPr>
          </a:p>
          <a:p>
            <a:pPr marL="0" marR="0" lvl="0" indent="0" algn="just" rtl="0">
              <a:lnSpc>
                <a:spcPct val="100000"/>
              </a:lnSpc>
              <a:spcBef>
                <a:spcPts val="360"/>
              </a:spcBef>
              <a:spcAft>
                <a:spcPts val="0"/>
              </a:spcAft>
              <a:buClr>
                <a:schemeClr val="dk1"/>
              </a:buClr>
              <a:buSzPts val="1100"/>
              <a:buFont typeface="Arial"/>
              <a:buNone/>
            </a:pPr>
            <a:endParaRPr sz="2200" b="0" i="0" u="none" strike="noStrike" cap="none">
              <a:solidFill>
                <a:srgbClr val="202124"/>
              </a:solidFill>
              <a:highlight>
                <a:srgbClr val="F8F9FA"/>
              </a:highlight>
              <a:latin typeface="Arial"/>
              <a:ea typeface="Arial"/>
              <a:cs typeface="Arial"/>
              <a:sym typeface="Arial"/>
            </a:endParaRPr>
          </a:p>
          <a:p>
            <a:pPr marL="0" marR="0" lvl="0" indent="0" algn="l" rtl="0">
              <a:lnSpc>
                <a:spcPct val="100000"/>
              </a:lnSpc>
              <a:spcBef>
                <a:spcPts val="360"/>
              </a:spcBef>
              <a:spcAft>
                <a:spcPts val="0"/>
              </a:spcAft>
              <a:buClr>
                <a:schemeClr val="dk1"/>
              </a:buClr>
              <a:buSzPts val="1100"/>
              <a:buFont typeface="Arial"/>
              <a:buNone/>
            </a:pP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gc4dd99afed_1_103"/>
          <p:cNvSpPr txBox="1">
            <a:spLocks noGrp="1"/>
          </p:cNvSpPr>
          <p:nvPr>
            <p:ph type="title"/>
          </p:nvPr>
        </p:nvSpPr>
        <p:spPr>
          <a:xfrm>
            <a:off x="328646" y="122841"/>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100"/>
              <a:buFont typeface="Arial"/>
              <a:buNone/>
            </a:pPr>
            <a:r>
              <a:rPr lang="it-IT" sz="3200"/>
              <a:t>Processing Graphical components: Tree</a:t>
            </a:r>
            <a:endParaRPr/>
          </a:p>
        </p:txBody>
      </p:sp>
      <p:sp>
        <p:nvSpPr>
          <p:cNvPr id="681" name="Google Shape;681;gc4dd99afed_1_103"/>
          <p:cNvSpPr txBox="1">
            <a:spLocks noGrp="1"/>
          </p:cNvSpPr>
          <p:nvPr>
            <p:ph type="body" idx="1"/>
          </p:nvPr>
        </p:nvSpPr>
        <p:spPr>
          <a:xfrm>
            <a:off x="457200" y="1600200"/>
            <a:ext cx="8323800" cy="1556100"/>
          </a:xfrm>
          <a:prstGeom prst="rect">
            <a:avLst/>
          </a:prstGeom>
          <a:noFill/>
          <a:ln>
            <a:noFill/>
          </a:ln>
        </p:spPr>
        <p:txBody>
          <a:bodyPr spcFirstLastPara="1" wrap="square" lIns="91425" tIns="45700" rIns="91425" bIns="45700" anchor="t" anchorCtr="0">
            <a:normAutofit/>
          </a:bodyPr>
          <a:lstStyle/>
          <a:p>
            <a:pPr marL="0" lvl="0" indent="0" algn="just" rtl="0">
              <a:lnSpc>
                <a:spcPct val="100000"/>
              </a:lnSpc>
              <a:spcBef>
                <a:spcPts val="360"/>
              </a:spcBef>
              <a:spcAft>
                <a:spcPts val="0"/>
              </a:spcAft>
              <a:buClr>
                <a:schemeClr val="dk1"/>
              </a:buClr>
              <a:buSzPts val="1100"/>
              <a:buFont typeface="Arial"/>
              <a:buNone/>
            </a:pPr>
            <a:r>
              <a:rPr lang="it-IT">
                <a:solidFill>
                  <a:srgbClr val="202124"/>
                </a:solidFill>
                <a:highlight>
                  <a:srgbClr val="F8F9FA"/>
                </a:highlight>
              </a:rPr>
              <a:t>The height of the sound is correlated to the height of the light-point.</a:t>
            </a:r>
            <a:endParaRPr sz="2300"/>
          </a:p>
        </p:txBody>
      </p:sp>
      <p:sp>
        <p:nvSpPr>
          <p:cNvPr id="682" name="Google Shape;682;gc4dd99afed_1_103"/>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gc4dd99afed_1_103"/>
          <p:cNvSpPr txBox="1"/>
          <p:nvPr/>
        </p:nvSpPr>
        <p:spPr>
          <a:xfrm>
            <a:off x="644475" y="3189375"/>
            <a:ext cx="4247100" cy="11082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360"/>
              </a:spcBef>
              <a:spcAft>
                <a:spcPts val="0"/>
              </a:spcAft>
              <a:buClr>
                <a:srgbClr val="000000"/>
              </a:buClr>
              <a:buSzPts val="2100"/>
              <a:buFont typeface="Arial"/>
              <a:buNone/>
            </a:pPr>
            <a:endParaRPr sz="2100" b="0" i="0" u="none" strike="noStrike" cap="none">
              <a:solidFill>
                <a:srgbClr val="202124"/>
              </a:solidFill>
              <a:highlight>
                <a:srgbClr val="F8F9FA"/>
              </a:highlight>
              <a:latin typeface="Arial"/>
              <a:ea typeface="Arial"/>
              <a:cs typeface="Arial"/>
              <a:sym typeface="Arial"/>
            </a:endParaRPr>
          </a:p>
          <a:p>
            <a:pPr marL="0" marR="0" lvl="0" indent="0" algn="l" rtl="0">
              <a:lnSpc>
                <a:spcPct val="100000"/>
              </a:lnSpc>
              <a:spcBef>
                <a:spcPts val="36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gc4dd99afed_1_103"/>
          <p:cNvSpPr txBox="1"/>
          <p:nvPr/>
        </p:nvSpPr>
        <p:spPr>
          <a:xfrm>
            <a:off x="457200" y="2317050"/>
            <a:ext cx="3652200" cy="1200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it-IT" sz="2200" b="0" i="0" u="none" strike="noStrike" cap="none">
                <a:solidFill>
                  <a:srgbClr val="000000"/>
                </a:solidFill>
                <a:latin typeface="Arial"/>
                <a:ea typeface="Arial"/>
                <a:cs typeface="Arial"/>
                <a:sym typeface="Arial"/>
              </a:rPr>
              <a:t>The distance from the sphere center is related to the sound intensity</a:t>
            </a:r>
            <a:endParaRPr sz="2200" b="0" i="0" u="none" strike="noStrike" cap="none">
              <a:solidFill>
                <a:srgbClr val="000000"/>
              </a:solidFill>
              <a:latin typeface="Arial"/>
              <a:ea typeface="Arial"/>
              <a:cs typeface="Arial"/>
              <a:sym typeface="Arial"/>
            </a:endParaRPr>
          </a:p>
        </p:txBody>
      </p:sp>
      <p:pic>
        <p:nvPicPr>
          <p:cNvPr id="685" name="Google Shape;685;gc4dd99afed_1_103"/>
          <p:cNvPicPr preferRelativeResize="0"/>
          <p:nvPr/>
        </p:nvPicPr>
        <p:blipFill rotWithShape="1">
          <a:blip r:embed="rId3">
            <a:alphaModFix/>
          </a:blip>
          <a:srcRect l="20348" t="37324" r="48622" b="13544"/>
          <a:stretch/>
        </p:blipFill>
        <p:spPr>
          <a:xfrm>
            <a:off x="561850" y="3387025"/>
            <a:ext cx="3041351" cy="2719400"/>
          </a:xfrm>
          <a:prstGeom prst="rect">
            <a:avLst/>
          </a:prstGeom>
          <a:noFill/>
          <a:ln>
            <a:noFill/>
          </a:ln>
        </p:spPr>
      </p:pic>
      <p:sp>
        <p:nvSpPr>
          <p:cNvPr id="686" name="Google Shape;686;gc4dd99afed_1_103"/>
          <p:cNvSpPr txBox="1"/>
          <p:nvPr/>
        </p:nvSpPr>
        <p:spPr>
          <a:xfrm>
            <a:off x="4109400" y="4610300"/>
            <a:ext cx="4671600" cy="1154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it-IT" sz="2100" b="0" i="0" u="none" strike="noStrike" cap="none">
                <a:solidFill>
                  <a:srgbClr val="000000"/>
                </a:solidFill>
                <a:latin typeface="Arial"/>
                <a:ea typeface="Arial"/>
                <a:cs typeface="Arial"/>
                <a:sym typeface="Arial"/>
              </a:rPr>
              <a:t>Every harmonic component position is weighted and the resulting position is the attraction point of the tree</a:t>
            </a:r>
            <a:endParaRPr sz="2100" b="0" i="0" u="none" strike="noStrike" cap="none">
              <a:solidFill>
                <a:srgbClr val="000000"/>
              </a:solidFill>
              <a:latin typeface="Arial"/>
              <a:ea typeface="Arial"/>
              <a:cs typeface="Arial"/>
              <a:sym typeface="Arial"/>
            </a:endParaRPr>
          </a:p>
        </p:txBody>
      </p:sp>
      <p:grpSp>
        <p:nvGrpSpPr>
          <p:cNvPr id="687" name="Google Shape;687;gc4dd99afed_1_103"/>
          <p:cNvGrpSpPr/>
          <p:nvPr/>
        </p:nvGrpSpPr>
        <p:grpSpPr>
          <a:xfrm>
            <a:off x="3952850" y="2186425"/>
            <a:ext cx="5121974" cy="2230674"/>
            <a:chOff x="3952850" y="2186425"/>
            <a:chExt cx="5121974" cy="2230674"/>
          </a:xfrm>
        </p:grpSpPr>
        <p:pic>
          <p:nvPicPr>
            <p:cNvPr id="688" name="Google Shape;688;gc4dd99afed_1_103"/>
            <p:cNvPicPr preferRelativeResize="0"/>
            <p:nvPr/>
          </p:nvPicPr>
          <p:blipFill rotWithShape="1">
            <a:blip r:embed="rId4">
              <a:alphaModFix/>
            </a:blip>
            <a:srcRect l="8351" t="37309" r="39933" b="25436"/>
            <a:stretch/>
          </p:blipFill>
          <p:spPr>
            <a:xfrm>
              <a:off x="3952850" y="2333525"/>
              <a:ext cx="5121974" cy="2083574"/>
            </a:xfrm>
            <a:prstGeom prst="rect">
              <a:avLst/>
            </a:prstGeom>
            <a:noFill/>
            <a:ln>
              <a:noFill/>
            </a:ln>
          </p:spPr>
        </p:pic>
        <p:sp>
          <p:nvSpPr>
            <p:cNvPr id="689" name="Google Shape;689;gc4dd99afed_1_103"/>
            <p:cNvSpPr/>
            <p:nvPr/>
          </p:nvSpPr>
          <p:spPr>
            <a:xfrm>
              <a:off x="4211300" y="2186425"/>
              <a:ext cx="1044900" cy="565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gc4dd99afed_1_103"/>
            <p:cNvSpPr/>
            <p:nvPr/>
          </p:nvSpPr>
          <p:spPr>
            <a:xfrm>
              <a:off x="5288975" y="2229075"/>
              <a:ext cx="3785700" cy="228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gc4dd99afed_1_116"/>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100"/>
              <a:buFont typeface="Arial"/>
              <a:buNone/>
            </a:pPr>
            <a:r>
              <a:rPr lang="it-IT" sz="3200"/>
              <a:t>Processing Graphical components: Tree</a:t>
            </a:r>
            <a:endParaRPr/>
          </a:p>
        </p:txBody>
      </p:sp>
      <p:sp>
        <p:nvSpPr>
          <p:cNvPr id="697" name="Google Shape;697;gc4dd99afed_1_116"/>
          <p:cNvSpPr txBox="1">
            <a:spLocks noGrp="1"/>
          </p:cNvSpPr>
          <p:nvPr>
            <p:ph type="body" idx="1"/>
          </p:nvPr>
        </p:nvSpPr>
        <p:spPr>
          <a:xfrm>
            <a:off x="457200" y="1600200"/>
            <a:ext cx="8323800" cy="1556100"/>
          </a:xfrm>
          <a:prstGeom prst="rect">
            <a:avLst/>
          </a:prstGeom>
          <a:noFill/>
          <a:ln>
            <a:noFill/>
          </a:ln>
        </p:spPr>
        <p:txBody>
          <a:bodyPr spcFirstLastPara="1" wrap="square" lIns="91425" tIns="45700" rIns="91425" bIns="45700" anchor="t" anchorCtr="0">
            <a:normAutofit/>
          </a:bodyPr>
          <a:lstStyle/>
          <a:p>
            <a:pPr marL="0" lvl="0" indent="0" algn="just" rtl="0">
              <a:lnSpc>
                <a:spcPct val="100000"/>
              </a:lnSpc>
              <a:spcBef>
                <a:spcPts val="360"/>
              </a:spcBef>
              <a:spcAft>
                <a:spcPts val="0"/>
              </a:spcAft>
              <a:buSzPts val="1800"/>
              <a:buNone/>
            </a:pPr>
            <a:r>
              <a:rPr lang="it-IT">
                <a:solidFill>
                  <a:srgbClr val="202124"/>
                </a:solidFill>
                <a:highlight>
                  <a:srgbClr val="F8F9FA"/>
                </a:highlight>
              </a:rPr>
              <a:t>Every branch has a weight, that grows in time, used to evaluate the growing position considering the mass equilibrium around the center of gravity of the tree.</a:t>
            </a:r>
            <a:endParaRPr sz="2300"/>
          </a:p>
        </p:txBody>
      </p:sp>
      <p:sp>
        <p:nvSpPr>
          <p:cNvPr id="698" name="Google Shape;698;gc4dd99afed_1_116"/>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gc4dd99afed_1_116"/>
          <p:cNvSpPr txBox="1"/>
          <p:nvPr/>
        </p:nvSpPr>
        <p:spPr>
          <a:xfrm>
            <a:off x="644475" y="3189375"/>
            <a:ext cx="4247100" cy="11082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360"/>
              </a:spcBef>
              <a:spcAft>
                <a:spcPts val="0"/>
              </a:spcAft>
              <a:buClr>
                <a:srgbClr val="000000"/>
              </a:buClr>
              <a:buSzPts val="2100"/>
              <a:buFont typeface="Arial"/>
              <a:buNone/>
            </a:pPr>
            <a:endParaRPr sz="2100" b="0" i="0" u="none" strike="noStrike" cap="none">
              <a:solidFill>
                <a:srgbClr val="202124"/>
              </a:solidFill>
              <a:highlight>
                <a:srgbClr val="F8F9FA"/>
              </a:highlight>
              <a:latin typeface="Arial"/>
              <a:ea typeface="Arial"/>
              <a:cs typeface="Arial"/>
              <a:sym typeface="Arial"/>
            </a:endParaRPr>
          </a:p>
          <a:p>
            <a:pPr marL="0" marR="0" lvl="0" indent="0" algn="l" rtl="0">
              <a:lnSpc>
                <a:spcPct val="100000"/>
              </a:lnSpc>
              <a:spcBef>
                <a:spcPts val="36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00" name="Google Shape;700;gc4dd99afed_1_116"/>
          <p:cNvPicPr preferRelativeResize="0"/>
          <p:nvPr/>
        </p:nvPicPr>
        <p:blipFill rotWithShape="1">
          <a:blip r:embed="rId3">
            <a:alphaModFix/>
          </a:blip>
          <a:srcRect l="20348" t="37324" r="48622" b="13544"/>
          <a:stretch/>
        </p:blipFill>
        <p:spPr>
          <a:xfrm>
            <a:off x="457198" y="2787526"/>
            <a:ext cx="3156349" cy="2822225"/>
          </a:xfrm>
          <a:prstGeom prst="rect">
            <a:avLst/>
          </a:prstGeom>
          <a:noFill/>
          <a:ln>
            <a:noFill/>
          </a:ln>
        </p:spPr>
      </p:pic>
      <p:sp>
        <p:nvSpPr>
          <p:cNvPr id="701" name="Google Shape;701;gc4dd99afed_1_116"/>
          <p:cNvSpPr txBox="1"/>
          <p:nvPr/>
        </p:nvSpPr>
        <p:spPr>
          <a:xfrm>
            <a:off x="3745700" y="2787525"/>
            <a:ext cx="5035200" cy="2940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it-IT" sz="2200" b="0" i="0" u="none" strike="noStrike" cap="none">
                <a:solidFill>
                  <a:srgbClr val="000000"/>
                </a:solidFill>
                <a:latin typeface="Arial"/>
                <a:ea typeface="Arial"/>
                <a:cs typeface="Arial"/>
                <a:sym typeface="Arial"/>
              </a:rPr>
              <a:t>The tree grows down after 10s of silence, and can grow up instantaneously in the best way to reach the previous position  </a:t>
            </a:r>
            <a:endParaRPr sz="2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a:p>
          <a:p>
            <a:pPr marL="0" marR="0" lvl="0" indent="0" algn="l" rtl="0">
              <a:lnSpc>
                <a:spcPct val="100000"/>
              </a:lnSpc>
              <a:spcBef>
                <a:spcPts val="0"/>
              </a:spcBef>
              <a:spcAft>
                <a:spcPts val="0"/>
              </a:spcAft>
              <a:buClr>
                <a:srgbClr val="000000"/>
              </a:buClr>
              <a:buSzPts val="2200"/>
              <a:buFont typeface="Arial"/>
              <a:buNone/>
            </a:pPr>
            <a:r>
              <a:rPr lang="it-IT" sz="2200"/>
              <a:t>If there are some branches on the ground they can create other trees</a:t>
            </a:r>
            <a:endParaRPr sz="2200"/>
          </a:p>
          <a:p>
            <a:pPr marL="0" lvl="0" indent="0" algn="l" rtl="0">
              <a:spcBef>
                <a:spcPts val="360"/>
              </a:spcBef>
              <a:spcAft>
                <a:spcPts val="0"/>
              </a:spcAft>
              <a:buClr>
                <a:schemeClr val="dk1"/>
              </a:buClr>
              <a:buSzPts val="1800"/>
              <a:buFont typeface="Arial"/>
              <a:buNone/>
            </a:pPr>
            <a:endParaRPr sz="2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55AAE01-532B-4FA5-ACCC-33ECB6673F0F}"/>
              </a:ext>
            </a:extLst>
          </p:cNvPr>
          <p:cNvSpPr>
            <a:spLocks noGrp="1"/>
          </p:cNvSpPr>
          <p:nvPr>
            <p:ph type="title"/>
          </p:nvPr>
        </p:nvSpPr>
        <p:spPr/>
        <p:txBody>
          <a:bodyPr/>
          <a:lstStyle/>
          <a:p>
            <a:endParaRPr lang="it-IT"/>
          </a:p>
        </p:txBody>
      </p:sp>
      <p:sp>
        <p:nvSpPr>
          <p:cNvPr id="3" name="Segnaposto testo 2">
            <a:extLst>
              <a:ext uri="{FF2B5EF4-FFF2-40B4-BE49-F238E27FC236}">
                <a16:creationId xmlns:a16="http://schemas.microsoft.com/office/drawing/2014/main" id="{F295BCC1-36EB-4293-8A24-5878FCEE94C8}"/>
              </a:ext>
            </a:extLst>
          </p:cNvPr>
          <p:cNvSpPr>
            <a:spLocks noGrp="1"/>
          </p:cNvSpPr>
          <p:nvPr>
            <p:ph type="body" idx="1"/>
          </p:nvPr>
        </p:nvSpPr>
        <p:spPr/>
        <p:txBody>
          <a:bodyPr/>
          <a:lstStyle/>
          <a:p>
            <a:endParaRPr lang="it-IT" dirty="0"/>
          </a:p>
        </p:txBody>
      </p:sp>
      <p:pic>
        <p:nvPicPr>
          <p:cNvPr id="4" name="Google Shape;712;gc87278f61b_0_1" title="Tree attraction points positions">
            <a:hlinkClick r:id="rId2"/>
            <a:extLst>
              <a:ext uri="{FF2B5EF4-FFF2-40B4-BE49-F238E27FC236}">
                <a16:creationId xmlns:a16="http://schemas.microsoft.com/office/drawing/2014/main" id="{5E08E4F9-DFD3-4886-AB97-7F7B64050878}"/>
              </a:ext>
            </a:extLst>
          </p:cNvPr>
          <p:cNvPicPr preferRelativeResize="0"/>
          <p:nvPr/>
        </p:nvPicPr>
        <p:blipFill>
          <a:blip r:embed="rId3">
            <a:alphaModFix/>
          </a:blip>
          <a:stretch>
            <a:fillRect/>
          </a:stretch>
        </p:blipFill>
        <p:spPr>
          <a:xfrm>
            <a:off x="82763" y="-1"/>
            <a:ext cx="8978476" cy="6733841"/>
          </a:xfrm>
          <a:prstGeom prst="rect">
            <a:avLst/>
          </a:prstGeom>
          <a:noFill/>
          <a:ln>
            <a:noFill/>
          </a:ln>
        </p:spPr>
      </p:pic>
    </p:spTree>
    <p:extLst>
      <p:ext uri="{BB962C8B-B14F-4D97-AF65-F5344CB8AC3E}">
        <p14:creationId xmlns:p14="http://schemas.microsoft.com/office/powerpoint/2010/main" val="22168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gc87278f61b_0_19"/>
          <p:cNvSpPr txBox="1">
            <a:spLocks noGrp="1"/>
          </p:cNvSpPr>
          <p:nvPr>
            <p:ph type="title"/>
          </p:nvPr>
        </p:nvSpPr>
        <p:spPr>
          <a:xfrm>
            <a:off x="288521" y="139166"/>
            <a:ext cx="8580900" cy="840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473" name="Google Shape;473;gc87278f61b_0_19"/>
          <p:cNvSpPr txBox="1">
            <a:spLocks noGrp="1"/>
          </p:cNvSpPr>
          <p:nvPr>
            <p:ph type="body" idx="1"/>
          </p:nvPr>
        </p:nvSpPr>
        <p:spPr>
          <a:xfrm>
            <a:off x="457200" y="1600200"/>
            <a:ext cx="8323800" cy="45261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endParaRPr/>
          </a:p>
        </p:txBody>
      </p:sp>
      <p:pic>
        <p:nvPicPr>
          <p:cNvPr id="474" name="Google Shape;474;gc87278f61b_0_19" descr="ULIA, per sax solo, elettronica e proiezione computata in tempo reale.&#10;sax solo ed elettronica: Gioele Greco,&#10;voce: Rachele Cheyenne Tonelli,&#10;ripresa a cura di Rachele Cheyenne Tonelli.&#10;&#10;per maggiori info estetiche&#10;https://www.academia.edu/45198157/ULIA_Meditazione_con_un_albero_dulivo&#10;per maggiori info tecniche &#10;coded with Processing live sound interaction." title="ULIA meditazione con un albero d'ulivo.">
            <a:hlinkClick r:id="rId3"/>
          </p:cNvPr>
          <p:cNvPicPr preferRelativeResize="0"/>
          <p:nvPr/>
        </p:nvPicPr>
        <p:blipFill>
          <a:blip r:embed="rId4">
            <a:alphaModFix/>
          </a:blip>
          <a:stretch>
            <a:fillRect/>
          </a:stretch>
        </p:blipFill>
        <p:spPr>
          <a:xfrm>
            <a:off x="0" y="0"/>
            <a:ext cx="9144000" cy="6858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4"/>
                                        </p:tgtEl>
                                        <p:attrNameLst>
                                          <p:attrName>style.visibility</p:attrName>
                                        </p:attrNameLst>
                                      </p:cBhvr>
                                      <p:to>
                                        <p:strVal val="visible"/>
                                      </p:to>
                                    </p:set>
                                    <p:animEffect transition="in" filter="fade">
                                      <p:cBhvr>
                                        <p:cTn id="7" dur="1000"/>
                                        <p:tgtEl>
                                          <p:spTgt spid="4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gc87278f61b_0_11"/>
          <p:cNvSpPr txBox="1">
            <a:spLocks noGrp="1"/>
          </p:cNvSpPr>
          <p:nvPr>
            <p:ph type="title"/>
          </p:nvPr>
        </p:nvSpPr>
        <p:spPr>
          <a:xfrm>
            <a:off x="288521" y="139166"/>
            <a:ext cx="8580900" cy="840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719" name="Google Shape;719;gc87278f61b_0_11"/>
          <p:cNvSpPr txBox="1">
            <a:spLocks noGrp="1"/>
          </p:cNvSpPr>
          <p:nvPr>
            <p:ph type="body" idx="1"/>
          </p:nvPr>
        </p:nvSpPr>
        <p:spPr>
          <a:xfrm>
            <a:off x="457200" y="1600200"/>
            <a:ext cx="8323800" cy="45261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endParaRPr/>
          </a:p>
        </p:txBody>
      </p:sp>
      <p:pic>
        <p:nvPicPr>
          <p:cNvPr id="720" name="Google Shape;720;gc87278f61b_0_11" title="AlberoTimelapse">
            <a:hlinkClick r:id="rId3"/>
          </p:cNvPr>
          <p:cNvPicPr preferRelativeResize="0"/>
          <p:nvPr/>
        </p:nvPicPr>
        <p:blipFill>
          <a:blip r:embed="rId4">
            <a:alphaModFix/>
          </a:blip>
          <a:stretch>
            <a:fillRect/>
          </a:stretch>
        </p:blipFill>
        <p:spPr>
          <a:xfrm>
            <a:off x="0" y="0"/>
            <a:ext cx="9144000" cy="6858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0"/>
                                        </p:tgtEl>
                                        <p:attrNameLst>
                                          <p:attrName>style.visibility</p:attrName>
                                        </p:attrNameLst>
                                      </p:cBhvr>
                                      <p:to>
                                        <p:strVal val="visible"/>
                                      </p:to>
                                    </p:set>
                                    <p:animEffect transition="in" filter="fade">
                                      <p:cBhvr>
                                        <p:cTn id="7" dur="1000"/>
                                        <p:tgtEl>
                                          <p:spTgt spid="7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gc4dd99afed_1_24"/>
          <p:cNvSpPr txBox="1">
            <a:spLocks noGrp="1"/>
          </p:cNvSpPr>
          <p:nvPr>
            <p:ph type="title"/>
          </p:nvPr>
        </p:nvSpPr>
        <p:spPr>
          <a:xfrm>
            <a:off x="281546" y="122841"/>
            <a:ext cx="8580900" cy="8403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Clr>
                <a:schemeClr val="dk1"/>
              </a:buClr>
              <a:buSzPct val="34375"/>
              <a:buFont typeface="Arial"/>
              <a:buNone/>
            </a:pPr>
            <a:r>
              <a:rPr lang="it-IT" sz="3200"/>
              <a:t>Processing Graphical components: Environment</a:t>
            </a:r>
            <a:endParaRPr/>
          </a:p>
        </p:txBody>
      </p:sp>
      <p:sp>
        <p:nvSpPr>
          <p:cNvPr id="727" name="Google Shape;727;gc4dd99afed_1_24"/>
          <p:cNvSpPr txBox="1">
            <a:spLocks noGrp="1"/>
          </p:cNvSpPr>
          <p:nvPr>
            <p:ph type="body" idx="1"/>
          </p:nvPr>
        </p:nvSpPr>
        <p:spPr>
          <a:xfrm>
            <a:off x="457200" y="1600200"/>
            <a:ext cx="8323800" cy="39192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it-IT"/>
              <a:t>The environment is made of a sphere, that is the </a:t>
            </a:r>
            <a:r>
              <a:rPr lang="it-IT" b="1"/>
              <a:t>planet</a:t>
            </a:r>
            <a:r>
              <a:rPr lang="it-IT"/>
              <a:t> on which the tree grows.</a:t>
            </a: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r>
              <a:rPr lang="it-IT"/>
              <a:t>At a distance Z over the planet is located a </a:t>
            </a:r>
            <a:r>
              <a:rPr lang="it-IT" b="1"/>
              <a:t>light</a:t>
            </a:r>
            <a:r>
              <a:rPr lang="it-IT"/>
              <a:t> that has the color of the sum of the sounds colors. Its intensity depends from the sound intensity.</a:t>
            </a: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r>
              <a:rPr lang="it-IT"/>
              <a:t>A </a:t>
            </a:r>
            <a:r>
              <a:rPr lang="it-IT" b="1"/>
              <a:t>bolt</a:t>
            </a:r>
            <a:r>
              <a:rPr lang="it-IT"/>
              <a:t> starts from the light computed point and falls on the planet when the sound level is around the peak. Its color is related to the highest sound.</a:t>
            </a:r>
            <a:endParaRPr/>
          </a:p>
        </p:txBody>
      </p:sp>
      <p:sp>
        <p:nvSpPr>
          <p:cNvPr id="728" name="Google Shape;728;gc4dd99afed_1_24"/>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gc4dd99afed_1_129"/>
          <p:cNvSpPr txBox="1">
            <a:spLocks noGrp="1"/>
          </p:cNvSpPr>
          <p:nvPr>
            <p:ph type="title"/>
          </p:nvPr>
        </p:nvSpPr>
        <p:spPr>
          <a:xfrm>
            <a:off x="281546" y="139166"/>
            <a:ext cx="8580900" cy="8403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SzPct val="62500"/>
              <a:buNone/>
            </a:pPr>
            <a:r>
              <a:rPr lang="it-IT" sz="3200"/>
              <a:t>Processing Graphical components:</a:t>
            </a:r>
            <a:endParaRPr sz="3200"/>
          </a:p>
          <a:p>
            <a:pPr marL="0" lvl="0" indent="0" algn="l" rtl="0">
              <a:lnSpc>
                <a:spcPct val="100000"/>
              </a:lnSpc>
              <a:spcBef>
                <a:spcPts val="0"/>
              </a:spcBef>
              <a:spcAft>
                <a:spcPts val="0"/>
              </a:spcAft>
              <a:buClr>
                <a:schemeClr val="dk1"/>
              </a:buClr>
              <a:buSzPct val="34375"/>
              <a:buFont typeface="Arial"/>
              <a:buNone/>
            </a:pPr>
            <a:r>
              <a:rPr lang="it-IT" sz="3200"/>
              <a:t>Musical genre components</a:t>
            </a:r>
            <a:endParaRPr/>
          </a:p>
        </p:txBody>
      </p:sp>
      <p:graphicFrame>
        <p:nvGraphicFramePr>
          <p:cNvPr id="735" name="Google Shape;735;gc4dd99afed_1_129"/>
          <p:cNvGraphicFramePr/>
          <p:nvPr/>
        </p:nvGraphicFramePr>
        <p:xfrm>
          <a:off x="206675" y="1263250"/>
          <a:ext cx="8937350" cy="4692875"/>
        </p:xfrm>
        <a:graphic>
          <a:graphicData uri="http://schemas.openxmlformats.org/drawingml/2006/table">
            <a:tbl>
              <a:tblPr>
                <a:noFill/>
                <a:tableStyleId>{2BCB4AFC-E4BB-4943-A646-00F9B32E6AC0}</a:tableStyleId>
              </a:tblPr>
              <a:tblGrid>
                <a:gridCol w="4468675">
                  <a:extLst>
                    <a:ext uri="{9D8B030D-6E8A-4147-A177-3AD203B41FA5}">
                      <a16:colId xmlns:a16="http://schemas.microsoft.com/office/drawing/2014/main" val="20000"/>
                    </a:ext>
                  </a:extLst>
                </a:gridCol>
                <a:gridCol w="4468675">
                  <a:extLst>
                    <a:ext uri="{9D8B030D-6E8A-4147-A177-3AD203B41FA5}">
                      <a16:colId xmlns:a16="http://schemas.microsoft.com/office/drawing/2014/main" val="20001"/>
                    </a:ext>
                  </a:extLst>
                </a:gridCol>
              </a:tblGrid>
              <a:tr h="2444275">
                <a:tc>
                  <a:txBody>
                    <a:bodyPr/>
                    <a:lstStyle/>
                    <a:p>
                      <a:pPr marL="0" marR="0" lvl="0" indent="0" algn="l" rtl="0">
                        <a:lnSpc>
                          <a:spcPct val="100000"/>
                        </a:lnSpc>
                        <a:spcBef>
                          <a:spcPts val="0"/>
                        </a:spcBef>
                        <a:spcAft>
                          <a:spcPts val="0"/>
                        </a:spcAft>
                        <a:buClr>
                          <a:srgbClr val="000000"/>
                        </a:buClr>
                        <a:buSzPts val="1900"/>
                        <a:buFont typeface="Arial"/>
                        <a:buNone/>
                      </a:pPr>
                      <a:r>
                        <a:rPr lang="it-IT" sz="1900" b="1" u="none" strike="noStrike" cap="none"/>
                        <a:t>CLASSICA</a:t>
                      </a:r>
                      <a:endParaRPr sz="1900" b="1" u="none" strike="noStrike" cap="none"/>
                    </a:p>
                  </a:txBody>
                  <a:tcPr marL="91425" marR="91425" marT="91425" marB="91425"/>
                </a:tc>
                <a:tc>
                  <a:txBody>
                    <a:bodyPr/>
                    <a:lstStyle/>
                    <a:p>
                      <a:pPr marL="457200" marR="0" lvl="0" indent="-336550" algn="l" rtl="0">
                        <a:lnSpc>
                          <a:spcPct val="100000"/>
                        </a:lnSpc>
                        <a:spcBef>
                          <a:spcPts val="0"/>
                        </a:spcBef>
                        <a:spcAft>
                          <a:spcPts val="0"/>
                        </a:spcAft>
                        <a:buClr>
                          <a:srgbClr val="000000"/>
                        </a:buClr>
                        <a:buSzPts val="1700"/>
                        <a:buFont typeface="Arial"/>
                        <a:buChar char="●"/>
                      </a:pPr>
                      <a:r>
                        <a:rPr lang="it-IT" sz="1700" u="none" strike="noStrike" cap="none"/>
                        <a:t>7 columns around the tree that represents the notes. They shake when the level is around the peak</a:t>
                      </a:r>
                      <a:endParaRPr sz="1700" u="none" strike="noStrike" cap="none"/>
                    </a:p>
                    <a:p>
                      <a:pPr marL="457200" marR="0" lvl="0" indent="-336550" algn="l" rtl="0">
                        <a:lnSpc>
                          <a:spcPct val="100000"/>
                        </a:lnSpc>
                        <a:spcBef>
                          <a:spcPts val="0"/>
                        </a:spcBef>
                        <a:spcAft>
                          <a:spcPts val="0"/>
                        </a:spcAft>
                        <a:buClr>
                          <a:srgbClr val="000000"/>
                        </a:buClr>
                        <a:buSzPts val="1700"/>
                        <a:buFont typeface="Arial"/>
                        <a:buChar char="●"/>
                      </a:pPr>
                      <a:r>
                        <a:rPr lang="it-IT" sz="1700" u="none" strike="noStrike" cap="none"/>
                        <a:t>a light illuminates the column of the highest note proportionally to the intensity of sound</a:t>
                      </a:r>
                      <a:endParaRPr sz="1700" u="none" strike="noStrike" cap="none"/>
                    </a:p>
                    <a:p>
                      <a:pPr marL="457200" marR="0" lvl="0" indent="-336550" algn="l" rtl="0">
                        <a:lnSpc>
                          <a:spcPct val="100000"/>
                        </a:lnSpc>
                        <a:spcBef>
                          <a:spcPts val="0"/>
                        </a:spcBef>
                        <a:spcAft>
                          <a:spcPts val="0"/>
                        </a:spcAft>
                        <a:buClr>
                          <a:srgbClr val="000000"/>
                        </a:buClr>
                        <a:buSzPts val="1700"/>
                        <a:buFont typeface="Arial"/>
                        <a:buChar char="●"/>
                      </a:pPr>
                      <a:r>
                        <a:rPr lang="it-IT" sz="1700" u="none" strike="noStrike" cap="none">
                          <a:solidFill>
                            <a:schemeClr val="dk1"/>
                          </a:solidFill>
                        </a:rPr>
                        <a:t>sun that is computed like waveshape in 2 dimensions</a:t>
                      </a:r>
                      <a:endParaRPr sz="1700" u="none" strike="noStrike" cap="none"/>
                    </a:p>
                  </a:txBody>
                  <a:tcPr marL="91425" marR="91425" marT="91425" marB="91425"/>
                </a:tc>
                <a:extLst>
                  <a:ext uri="{0D108BD9-81ED-4DB2-BD59-A6C34878D82A}">
                    <a16:rowId xmlns:a16="http://schemas.microsoft.com/office/drawing/2014/main" val="10000"/>
                  </a:ext>
                </a:extLst>
              </a:tr>
              <a:tr h="2248600">
                <a:tc>
                  <a:txBody>
                    <a:bodyPr/>
                    <a:lstStyle/>
                    <a:p>
                      <a:pPr marL="0" marR="0" lvl="0" indent="0" algn="l" rtl="0">
                        <a:lnSpc>
                          <a:spcPct val="100000"/>
                        </a:lnSpc>
                        <a:spcBef>
                          <a:spcPts val="0"/>
                        </a:spcBef>
                        <a:spcAft>
                          <a:spcPts val="0"/>
                        </a:spcAft>
                        <a:buClr>
                          <a:srgbClr val="000000"/>
                        </a:buClr>
                        <a:buSzPts val="2000"/>
                        <a:buFont typeface="Arial"/>
                        <a:buNone/>
                      </a:pPr>
                      <a:r>
                        <a:rPr lang="it-IT" sz="2000" b="1" u="none" strike="noStrike" cap="none"/>
                        <a:t>REGGAE</a:t>
                      </a:r>
                      <a:endParaRPr sz="2000" b="1" u="none" strike="noStrike" cap="none"/>
                    </a:p>
                  </a:txBody>
                  <a:tcPr marL="91425" marR="91425" marT="91425" marB="91425"/>
                </a:tc>
                <a:tc>
                  <a:txBody>
                    <a:bodyPr/>
                    <a:lstStyle/>
                    <a:p>
                      <a:pPr marL="457200" marR="0" lvl="0" indent="-349250" algn="l" rtl="0">
                        <a:lnSpc>
                          <a:spcPct val="100000"/>
                        </a:lnSpc>
                        <a:spcBef>
                          <a:spcPts val="0"/>
                        </a:spcBef>
                        <a:spcAft>
                          <a:spcPts val="0"/>
                        </a:spcAft>
                        <a:buClr>
                          <a:srgbClr val="000000"/>
                        </a:buClr>
                        <a:buSzPts val="1900"/>
                        <a:buFont typeface="Arial"/>
                        <a:buChar char="●"/>
                      </a:pPr>
                      <a:r>
                        <a:rPr lang="it-IT" sz="1900" u="none" strike="noStrike" cap="none"/>
                        <a:t>setting sun that is computed like waveshape in 2 dimensions</a:t>
                      </a:r>
                      <a:endParaRPr sz="1900" u="none" strike="noStrike" cap="none"/>
                    </a:p>
                    <a:p>
                      <a:pPr marL="457200" marR="0" lvl="0" indent="-349250" algn="l" rtl="0">
                        <a:lnSpc>
                          <a:spcPct val="100000"/>
                        </a:lnSpc>
                        <a:spcBef>
                          <a:spcPts val="0"/>
                        </a:spcBef>
                        <a:spcAft>
                          <a:spcPts val="0"/>
                        </a:spcAft>
                        <a:buClr>
                          <a:srgbClr val="000000"/>
                        </a:buClr>
                        <a:buSzPts val="1900"/>
                        <a:buFont typeface="Arial"/>
                        <a:buChar char="●"/>
                      </a:pPr>
                      <a:r>
                        <a:rPr lang="it-IT" sz="1900" u="none" strike="noStrike" cap="none"/>
                        <a:t>“typical” leaves that navigate in the sky</a:t>
                      </a:r>
                      <a:endParaRPr sz="1900" u="none" strike="noStrike" cap="none"/>
                    </a:p>
                    <a:p>
                      <a:pPr marL="457200" marR="0" lvl="0" indent="-349250" algn="l" rtl="0">
                        <a:lnSpc>
                          <a:spcPct val="100000"/>
                        </a:lnSpc>
                        <a:spcBef>
                          <a:spcPts val="0"/>
                        </a:spcBef>
                        <a:spcAft>
                          <a:spcPts val="0"/>
                        </a:spcAft>
                        <a:buClr>
                          <a:srgbClr val="000000"/>
                        </a:buClr>
                        <a:buSzPts val="1900"/>
                        <a:buFont typeface="Arial"/>
                        <a:buChar char="●"/>
                      </a:pPr>
                      <a:r>
                        <a:rPr lang="it-IT" sz="1900" u="none" strike="noStrike" cap="none"/>
                        <a:t>background and tree leaves are colored in green, yellow and red</a:t>
                      </a:r>
                      <a:endParaRPr sz="1900" u="none" strike="noStrike" cap="none"/>
                    </a:p>
                  </a:txBody>
                  <a:tcPr marL="91425" marR="91425" marT="91425" marB="91425"/>
                </a:tc>
                <a:extLst>
                  <a:ext uri="{0D108BD9-81ED-4DB2-BD59-A6C34878D82A}">
                    <a16:rowId xmlns:a16="http://schemas.microsoft.com/office/drawing/2014/main" val="10001"/>
                  </a:ext>
                </a:extLst>
              </a:tr>
            </a:tbl>
          </a:graphicData>
        </a:graphic>
      </p:graphicFrame>
      <p:pic>
        <p:nvPicPr>
          <p:cNvPr id="736" name="Google Shape;736;gc4dd99afed_1_129"/>
          <p:cNvPicPr preferRelativeResize="0"/>
          <p:nvPr/>
        </p:nvPicPr>
        <p:blipFill rotWithShape="1">
          <a:blip r:embed="rId3">
            <a:alphaModFix/>
          </a:blip>
          <a:srcRect l="12955" t="20883" r="7710" b="5009"/>
          <a:stretch/>
        </p:blipFill>
        <p:spPr>
          <a:xfrm>
            <a:off x="281550" y="1621850"/>
            <a:ext cx="3626454" cy="1912775"/>
          </a:xfrm>
          <a:prstGeom prst="rect">
            <a:avLst/>
          </a:prstGeom>
          <a:noFill/>
          <a:ln>
            <a:noFill/>
          </a:ln>
        </p:spPr>
      </p:pic>
      <p:pic>
        <p:nvPicPr>
          <p:cNvPr id="737" name="Google Shape;737;gc4dd99afed_1_129"/>
          <p:cNvPicPr preferRelativeResize="0"/>
          <p:nvPr/>
        </p:nvPicPr>
        <p:blipFill rotWithShape="1">
          <a:blip r:embed="rId4">
            <a:alphaModFix/>
          </a:blip>
          <a:srcRect l="16044" t="32486" r="18169" b="4785"/>
          <a:stretch/>
        </p:blipFill>
        <p:spPr>
          <a:xfrm>
            <a:off x="281550" y="4177000"/>
            <a:ext cx="3819149" cy="1912775"/>
          </a:xfrm>
          <a:prstGeom prst="rect">
            <a:avLst/>
          </a:prstGeom>
          <a:noFill/>
          <a:ln>
            <a:noFill/>
          </a:ln>
        </p:spPr>
      </p:pic>
      <p:sp>
        <p:nvSpPr>
          <p:cNvPr id="738" name="Google Shape;738;gc4dd99afed_1_129"/>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gc4dd99afed_1_136"/>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Clr>
                <a:schemeClr val="dk1"/>
              </a:buClr>
              <a:buSzPct val="34375"/>
              <a:buFont typeface="Arial"/>
              <a:buNone/>
            </a:pPr>
            <a:r>
              <a:rPr lang="it-IT" sz="3200"/>
              <a:t>Processing Graphical components:</a:t>
            </a:r>
            <a:endParaRPr sz="3200"/>
          </a:p>
          <a:p>
            <a:pPr marL="0" lvl="0" indent="0" algn="l" rtl="0">
              <a:lnSpc>
                <a:spcPct val="100000"/>
              </a:lnSpc>
              <a:spcBef>
                <a:spcPts val="0"/>
              </a:spcBef>
              <a:spcAft>
                <a:spcPts val="0"/>
              </a:spcAft>
              <a:buClr>
                <a:schemeClr val="dk1"/>
              </a:buClr>
              <a:buSzPct val="34375"/>
              <a:buFont typeface="Arial"/>
              <a:buNone/>
            </a:pPr>
            <a:r>
              <a:rPr lang="it-IT" sz="3200"/>
              <a:t>Musical genre components</a:t>
            </a:r>
            <a:endParaRPr/>
          </a:p>
        </p:txBody>
      </p:sp>
      <p:graphicFrame>
        <p:nvGraphicFramePr>
          <p:cNvPr id="745" name="Google Shape;745;gc4dd99afed_1_136"/>
          <p:cNvGraphicFramePr/>
          <p:nvPr/>
        </p:nvGraphicFramePr>
        <p:xfrm>
          <a:off x="487600" y="1263250"/>
          <a:ext cx="8168800" cy="5044200"/>
        </p:xfrm>
        <a:graphic>
          <a:graphicData uri="http://schemas.openxmlformats.org/drawingml/2006/table">
            <a:tbl>
              <a:tblPr>
                <a:noFill/>
                <a:tableStyleId>{2BCB4AFC-E4BB-4943-A646-00F9B32E6AC0}</a:tableStyleId>
              </a:tblPr>
              <a:tblGrid>
                <a:gridCol w="3390350">
                  <a:extLst>
                    <a:ext uri="{9D8B030D-6E8A-4147-A177-3AD203B41FA5}">
                      <a16:colId xmlns:a16="http://schemas.microsoft.com/office/drawing/2014/main" val="20000"/>
                    </a:ext>
                  </a:extLst>
                </a:gridCol>
                <a:gridCol w="4778450">
                  <a:extLst>
                    <a:ext uri="{9D8B030D-6E8A-4147-A177-3AD203B41FA5}">
                      <a16:colId xmlns:a16="http://schemas.microsoft.com/office/drawing/2014/main" val="20001"/>
                    </a:ext>
                  </a:extLst>
                </a:gridCol>
              </a:tblGrid>
              <a:tr h="2635300">
                <a:tc>
                  <a:txBody>
                    <a:bodyPr/>
                    <a:lstStyle/>
                    <a:p>
                      <a:pPr marL="0" marR="0" lvl="0" indent="0" algn="l" rtl="0">
                        <a:lnSpc>
                          <a:spcPct val="100000"/>
                        </a:lnSpc>
                        <a:spcBef>
                          <a:spcPts val="0"/>
                        </a:spcBef>
                        <a:spcAft>
                          <a:spcPts val="0"/>
                        </a:spcAft>
                        <a:buClr>
                          <a:srgbClr val="000000"/>
                        </a:buClr>
                        <a:buSzPts val="2200"/>
                        <a:buFont typeface="Arial"/>
                        <a:buNone/>
                      </a:pPr>
                      <a:r>
                        <a:rPr lang="it-IT" sz="2200" u="none" strike="noStrike" cap="none"/>
                        <a:t>POP</a:t>
                      </a:r>
                      <a:endParaRPr sz="2200" u="none" strike="noStrike" cap="none"/>
                    </a:p>
                  </a:txBody>
                  <a:tcPr marL="91425" marR="91425" marT="91425" marB="91425"/>
                </a:tc>
                <a:tc>
                  <a:txBody>
                    <a:bodyPr/>
                    <a:lstStyle/>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Flash when level is very high</a:t>
                      </a:r>
                      <a:endParaRPr sz="2000" u="none" strike="noStrike" cap="none"/>
                    </a:p>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Color mixed points cloud that expands proportionally to the sound level </a:t>
                      </a:r>
                      <a:endParaRPr sz="2000" u="none" strike="noStrike" cap="none"/>
                    </a:p>
                  </a:txBody>
                  <a:tcPr marL="91425" marR="91425" marT="91425" marB="91425"/>
                </a:tc>
                <a:extLst>
                  <a:ext uri="{0D108BD9-81ED-4DB2-BD59-A6C34878D82A}">
                    <a16:rowId xmlns:a16="http://schemas.microsoft.com/office/drawing/2014/main" val="10000"/>
                  </a:ext>
                </a:extLst>
              </a:tr>
              <a:tr h="2408900">
                <a:tc>
                  <a:txBody>
                    <a:bodyPr/>
                    <a:lstStyle/>
                    <a:p>
                      <a:pPr marL="0" marR="0" lvl="0" indent="0" algn="l" rtl="0">
                        <a:lnSpc>
                          <a:spcPct val="100000"/>
                        </a:lnSpc>
                        <a:spcBef>
                          <a:spcPts val="0"/>
                        </a:spcBef>
                        <a:spcAft>
                          <a:spcPts val="0"/>
                        </a:spcAft>
                        <a:buClr>
                          <a:srgbClr val="000000"/>
                        </a:buClr>
                        <a:buSzPts val="2100"/>
                        <a:buFont typeface="Arial"/>
                        <a:buNone/>
                      </a:pPr>
                      <a:r>
                        <a:rPr lang="it-IT" sz="2100" u="none" strike="noStrike" cap="none"/>
                        <a:t>ROCK</a:t>
                      </a:r>
                      <a:endParaRPr sz="2100" u="none" strike="noStrike" cap="none"/>
                    </a:p>
                  </a:txBody>
                  <a:tcPr marL="91425" marR="91425" marT="91425" marB="91425"/>
                </a:tc>
                <a:tc>
                  <a:txBody>
                    <a:bodyPr/>
                    <a:lstStyle/>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Flash with rock hands on the background</a:t>
                      </a:r>
                      <a:endParaRPr sz="2000" u="none" strike="noStrike" cap="none"/>
                    </a:p>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planet that change radius as sound level</a:t>
                      </a:r>
                      <a:endParaRPr sz="2000" u="none" strike="noStrike" cap="none"/>
                    </a:p>
                  </a:txBody>
                  <a:tcPr marL="91425" marR="91425" marT="91425" marB="91425"/>
                </a:tc>
                <a:extLst>
                  <a:ext uri="{0D108BD9-81ED-4DB2-BD59-A6C34878D82A}">
                    <a16:rowId xmlns:a16="http://schemas.microsoft.com/office/drawing/2014/main" val="10001"/>
                  </a:ext>
                </a:extLst>
              </a:tr>
            </a:tbl>
          </a:graphicData>
        </a:graphic>
      </p:graphicFrame>
      <p:pic>
        <p:nvPicPr>
          <p:cNvPr id="746" name="Google Shape;746;gc4dd99afed_1_136"/>
          <p:cNvPicPr preferRelativeResize="0"/>
          <p:nvPr/>
        </p:nvPicPr>
        <p:blipFill rotWithShape="1">
          <a:blip r:embed="rId3">
            <a:alphaModFix/>
          </a:blip>
          <a:srcRect l="18073" t="20719" r="19577" b="6731"/>
          <a:stretch/>
        </p:blipFill>
        <p:spPr>
          <a:xfrm>
            <a:off x="702075" y="1865450"/>
            <a:ext cx="2919475" cy="1918249"/>
          </a:xfrm>
          <a:prstGeom prst="rect">
            <a:avLst/>
          </a:prstGeom>
          <a:noFill/>
          <a:ln>
            <a:noFill/>
          </a:ln>
        </p:spPr>
      </p:pic>
      <p:pic>
        <p:nvPicPr>
          <p:cNvPr id="747" name="Google Shape;747;gc4dd99afed_1_136"/>
          <p:cNvPicPr preferRelativeResize="0"/>
          <p:nvPr/>
        </p:nvPicPr>
        <p:blipFill rotWithShape="1">
          <a:blip r:embed="rId4">
            <a:alphaModFix/>
          </a:blip>
          <a:srcRect l="12971" t="8161" r="3715" b="5108"/>
          <a:stretch/>
        </p:blipFill>
        <p:spPr>
          <a:xfrm>
            <a:off x="702063" y="4329825"/>
            <a:ext cx="3035700" cy="1784550"/>
          </a:xfrm>
          <a:prstGeom prst="rect">
            <a:avLst/>
          </a:prstGeom>
          <a:noFill/>
          <a:ln>
            <a:noFill/>
          </a:ln>
        </p:spPr>
      </p:pic>
      <p:sp>
        <p:nvSpPr>
          <p:cNvPr id="748" name="Google Shape;748;gc4dd99afed_1_136"/>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gc4dd99afed_1_145"/>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Clr>
                <a:schemeClr val="dk1"/>
              </a:buClr>
              <a:buSzPct val="34375"/>
              <a:buFont typeface="Arial"/>
              <a:buNone/>
            </a:pPr>
            <a:r>
              <a:rPr lang="it-IT" sz="3200"/>
              <a:t>Processing Graphical components:</a:t>
            </a:r>
            <a:endParaRPr sz="3200"/>
          </a:p>
          <a:p>
            <a:pPr marL="0" lvl="0" indent="0" algn="l" rtl="0">
              <a:lnSpc>
                <a:spcPct val="100000"/>
              </a:lnSpc>
              <a:spcBef>
                <a:spcPts val="0"/>
              </a:spcBef>
              <a:spcAft>
                <a:spcPts val="0"/>
              </a:spcAft>
              <a:buClr>
                <a:schemeClr val="dk1"/>
              </a:buClr>
              <a:buSzPct val="34375"/>
              <a:buFont typeface="Arial"/>
              <a:buNone/>
            </a:pPr>
            <a:r>
              <a:rPr lang="it-IT" sz="3200"/>
              <a:t>Musical genre components</a:t>
            </a:r>
            <a:endParaRPr/>
          </a:p>
        </p:txBody>
      </p:sp>
      <p:graphicFrame>
        <p:nvGraphicFramePr>
          <p:cNvPr id="755" name="Google Shape;755;gc4dd99afed_1_145"/>
          <p:cNvGraphicFramePr/>
          <p:nvPr/>
        </p:nvGraphicFramePr>
        <p:xfrm>
          <a:off x="288525" y="1378925"/>
          <a:ext cx="8507550" cy="4373850"/>
        </p:xfrm>
        <a:graphic>
          <a:graphicData uri="http://schemas.openxmlformats.org/drawingml/2006/table">
            <a:tbl>
              <a:tblPr>
                <a:noFill/>
                <a:tableStyleId>{2BCB4AFC-E4BB-4943-A646-00F9B32E6AC0}</a:tableStyleId>
              </a:tblPr>
              <a:tblGrid>
                <a:gridCol w="1961050">
                  <a:extLst>
                    <a:ext uri="{9D8B030D-6E8A-4147-A177-3AD203B41FA5}">
                      <a16:colId xmlns:a16="http://schemas.microsoft.com/office/drawing/2014/main" val="20000"/>
                    </a:ext>
                  </a:extLst>
                </a:gridCol>
                <a:gridCol w="6546500">
                  <a:extLst>
                    <a:ext uri="{9D8B030D-6E8A-4147-A177-3AD203B41FA5}">
                      <a16:colId xmlns:a16="http://schemas.microsoft.com/office/drawing/2014/main" val="20001"/>
                    </a:ext>
                  </a:extLst>
                </a:gridCol>
              </a:tblGrid>
              <a:tr h="4373850">
                <a:tc>
                  <a:txBody>
                    <a:bodyPr/>
                    <a:lstStyle/>
                    <a:p>
                      <a:pPr marL="0" marR="0" lvl="0" indent="0" algn="l" rtl="0">
                        <a:lnSpc>
                          <a:spcPct val="100000"/>
                        </a:lnSpc>
                        <a:spcBef>
                          <a:spcPts val="0"/>
                        </a:spcBef>
                        <a:spcAft>
                          <a:spcPts val="0"/>
                        </a:spcAft>
                        <a:buClr>
                          <a:srgbClr val="000000"/>
                        </a:buClr>
                        <a:buSzPts val="2200"/>
                        <a:buFont typeface="Arial"/>
                        <a:buNone/>
                      </a:pPr>
                      <a:r>
                        <a:rPr lang="it-IT" sz="2200" u="none" strike="noStrike" cap="none"/>
                        <a:t>JAZZ</a:t>
                      </a:r>
                      <a:endParaRPr sz="2200" u="none" strike="noStrike" cap="none"/>
                    </a:p>
                  </a:txBody>
                  <a:tcPr marL="91425" marR="91425" marT="91425" marB="91425"/>
                </a:tc>
                <a:tc>
                  <a:txBody>
                    <a:bodyPr/>
                    <a:lstStyle/>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Stars that moves simulating a real sky</a:t>
                      </a:r>
                      <a:endParaRPr sz="2000" u="none" strike="noStrike" cap="none"/>
                    </a:p>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saxophone and piano that moves as the sound level</a:t>
                      </a:r>
                      <a:endParaRPr sz="2000" u="none" strike="noStrike" cap="none"/>
                    </a:p>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star fountain that come out from the sax when mean level is high</a:t>
                      </a:r>
                      <a:endParaRPr sz="2000" u="none" strike="noStrike" cap="none"/>
                    </a:p>
                    <a:p>
                      <a:pPr marL="457200" marR="0" lvl="0" indent="-355600" algn="l" rtl="0">
                        <a:lnSpc>
                          <a:spcPct val="100000"/>
                        </a:lnSpc>
                        <a:spcBef>
                          <a:spcPts val="0"/>
                        </a:spcBef>
                        <a:spcAft>
                          <a:spcPts val="0"/>
                        </a:spcAft>
                        <a:buClr>
                          <a:srgbClr val="000000"/>
                        </a:buClr>
                        <a:buSzPts val="2000"/>
                        <a:buFont typeface="Arial"/>
                        <a:buChar char="●"/>
                      </a:pPr>
                      <a:r>
                        <a:rPr lang="it-IT" sz="2000" u="none" strike="noStrike" cap="none"/>
                        <a:t>light in piano of the color of the strongest note</a:t>
                      </a:r>
                      <a:endParaRPr sz="2000" u="none" strike="noStrike" cap="none"/>
                    </a:p>
                  </a:txBody>
                  <a:tcPr marL="91425" marR="91425" marT="91425" marB="91425"/>
                </a:tc>
                <a:extLst>
                  <a:ext uri="{0D108BD9-81ED-4DB2-BD59-A6C34878D82A}">
                    <a16:rowId xmlns:a16="http://schemas.microsoft.com/office/drawing/2014/main" val="10000"/>
                  </a:ext>
                </a:extLst>
              </a:tr>
            </a:tbl>
          </a:graphicData>
        </a:graphic>
      </p:graphicFrame>
      <p:pic>
        <p:nvPicPr>
          <p:cNvPr id="756" name="Google Shape;756;gc4dd99afed_1_145"/>
          <p:cNvPicPr preferRelativeResize="0"/>
          <p:nvPr/>
        </p:nvPicPr>
        <p:blipFill rotWithShape="1">
          <a:blip r:embed="rId3">
            <a:alphaModFix/>
          </a:blip>
          <a:srcRect l="10665" t="42260" r="18133" b="6582"/>
          <a:stretch/>
        </p:blipFill>
        <p:spPr>
          <a:xfrm>
            <a:off x="2710625" y="3322650"/>
            <a:ext cx="5196750" cy="2279050"/>
          </a:xfrm>
          <a:prstGeom prst="rect">
            <a:avLst/>
          </a:prstGeom>
          <a:noFill/>
          <a:ln>
            <a:noFill/>
          </a:ln>
        </p:spPr>
      </p:pic>
      <p:sp>
        <p:nvSpPr>
          <p:cNvPr id="757" name="Google Shape;757;gc4dd99afed_1_145"/>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7B873B-141A-4C1E-91E5-6FDB90317F92}"/>
              </a:ext>
            </a:extLst>
          </p:cNvPr>
          <p:cNvSpPr>
            <a:spLocks noGrp="1"/>
          </p:cNvSpPr>
          <p:nvPr>
            <p:ph type="title"/>
          </p:nvPr>
        </p:nvSpPr>
        <p:spPr/>
        <p:txBody>
          <a:bodyPr/>
          <a:lstStyle/>
          <a:p>
            <a:endParaRPr lang="it-IT"/>
          </a:p>
        </p:txBody>
      </p:sp>
      <p:sp>
        <p:nvSpPr>
          <p:cNvPr id="3" name="Segnaposto testo 2">
            <a:extLst>
              <a:ext uri="{FF2B5EF4-FFF2-40B4-BE49-F238E27FC236}">
                <a16:creationId xmlns:a16="http://schemas.microsoft.com/office/drawing/2014/main" id="{B636AA6A-1623-4E7A-815E-CA0221B854A3}"/>
              </a:ext>
            </a:extLst>
          </p:cNvPr>
          <p:cNvSpPr>
            <a:spLocks noGrp="1"/>
          </p:cNvSpPr>
          <p:nvPr>
            <p:ph type="body" idx="1"/>
          </p:nvPr>
        </p:nvSpPr>
        <p:spPr/>
        <p:txBody>
          <a:bodyPr/>
          <a:lstStyle/>
          <a:p>
            <a:endParaRPr lang="it-IT"/>
          </a:p>
        </p:txBody>
      </p:sp>
      <p:pic>
        <p:nvPicPr>
          <p:cNvPr id="4" name="Google Shape;766;gc4dd99afed_1_160" title="Alberofinok">
            <a:hlinkClick r:id="rId2"/>
            <a:extLst>
              <a:ext uri="{FF2B5EF4-FFF2-40B4-BE49-F238E27FC236}">
                <a16:creationId xmlns:a16="http://schemas.microsoft.com/office/drawing/2014/main" id="{20794756-1F30-433A-85D2-638B16166E9C}"/>
              </a:ext>
            </a:extLst>
          </p:cNvPr>
          <p:cNvPicPr preferRelativeResize="0"/>
          <p:nvPr/>
        </p:nvPicPr>
        <p:blipFill>
          <a:blip r:embed="rId3">
            <a:alphaModFix/>
          </a:blip>
          <a:stretch>
            <a:fillRect/>
          </a:stretch>
        </p:blipFill>
        <p:spPr>
          <a:xfrm>
            <a:off x="0" y="0"/>
            <a:ext cx="9144000" cy="6858000"/>
          </a:xfrm>
          <a:prstGeom prst="rect">
            <a:avLst/>
          </a:prstGeom>
          <a:noFill/>
          <a:ln>
            <a:noFill/>
          </a:ln>
        </p:spPr>
      </p:pic>
    </p:spTree>
    <p:extLst>
      <p:ext uri="{BB962C8B-B14F-4D97-AF65-F5344CB8AC3E}">
        <p14:creationId xmlns:p14="http://schemas.microsoft.com/office/powerpoint/2010/main" val="198699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gc4dd99afed_1_42"/>
          <p:cNvSpPr txBox="1">
            <a:spLocks noGrp="1"/>
          </p:cNvSpPr>
          <p:nvPr>
            <p:ph type="ctrTitle"/>
          </p:nvPr>
        </p:nvSpPr>
        <p:spPr>
          <a:xfrm>
            <a:off x="641534" y="4149725"/>
            <a:ext cx="7772400" cy="968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3600"/>
              <a:buNone/>
            </a:pPr>
            <a:r>
              <a:rPr lang="it-IT"/>
              <a:t>Motivations</a:t>
            </a:r>
            <a:endParaRPr/>
          </a:p>
        </p:txBody>
      </p:sp>
      <p:sp>
        <p:nvSpPr>
          <p:cNvPr id="481" name="Google Shape;481;gc4dd99afed_1_42"/>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lnSpcReduction="10000"/>
          </a:bodyPr>
          <a:lstStyle/>
          <a:p>
            <a:pPr marL="0" lvl="0" indent="0" algn="just" rtl="0">
              <a:lnSpc>
                <a:spcPct val="100000"/>
              </a:lnSpc>
              <a:spcBef>
                <a:spcPts val="440"/>
              </a:spcBef>
              <a:spcAft>
                <a:spcPts val="0"/>
              </a:spcAft>
              <a:buSzPts val="2200"/>
              <a:buNone/>
            </a:pPr>
            <a:r>
              <a:rPr lang="it-IT" sz="2100"/>
              <a:t>Develop methods to bring the public closer to music. It was chosen to support listening with video, so that every sound, shape and musical symbol is graphically represented in real time.</a:t>
            </a:r>
            <a:endParaRPr sz="2100"/>
          </a:p>
        </p:txBody>
      </p:sp>
      <p:pic>
        <p:nvPicPr>
          <p:cNvPr id="482" name="Google Shape;482;gc4dd99afed_1_42"/>
          <p:cNvPicPr preferRelativeResize="0"/>
          <p:nvPr/>
        </p:nvPicPr>
        <p:blipFill rotWithShape="1">
          <a:blip r:embed="rId3">
            <a:alphaModFix/>
          </a:blip>
          <a:srcRect/>
          <a:stretch/>
        </p:blipFill>
        <p:spPr>
          <a:xfrm>
            <a:off x="1163375" y="0"/>
            <a:ext cx="6817243" cy="3844925"/>
          </a:xfrm>
          <a:prstGeom prst="rect">
            <a:avLst/>
          </a:prstGeom>
          <a:noFill/>
          <a:ln>
            <a:noFill/>
          </a:ln>
        </p:spPr>
      </p:pic>
      <p:pic>
        <p:nvPicPr>
          <p:cNvPr id="483" name="Google Shape;483;gc4dd99afed_1_42"/>
          <p:cNvPicPr preferRelativeResize="0"/>
          <p:nvPr/>
        </p:nvPicPr>
        <p:blipFill rotWithShape="1">
          <a:blip r:embed="rId4">
            <a:alphaModFix/>
          </a:blip>
          <a:srcRect/>
          <a:stretch/>
        </p:blipFill>
        <p:spPr>
          <a:xfrm>
            <a:off x="-12" y="1252825"/>
            <a:ext cx="2466975" cy="1847850"/>
          </a:xfrm>
          <a:prstGeom prst="rect">
            <a:avLst/>
          </a:prstGeom>
          <a:noFill/>
          <a:ln>
            <a:noFill/>
          </a:ln>
        </p:spPr>
      </p:pic>
      <p:pic>
        <p:nvPicPr>
          <p:cNvPr id="484" name="Google Shape;484;gc4dd99afed_1_42"/>
          <p:cNvPicPr preferRelativeResize="0"/>
          <p:nvPr/>
        </p:nvPicPr>
        <p:blipFill rotWithShape="1">
          <a:blip r:embed="rId5">
            <a:alphaModFix/>
          </a:blip>
          <a:srcRect/>
          <a:stretch/>
        </p:blipFill>
        <p:spPr>
          <a:xfrm>
            <a:off x="6487100" y="998538"/>
            <a:ext cx="2309812" cy="1847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gc4dd99afed_1_48"/>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Aesthetic choices : Tree - environment</a:t>
            </a:r>
            <a:endParaRPr sz="3200"/>
          </a:p>
        </p:txBody>
      </p:sp>
      <p:sp>
        <p:nvSpPr>
          <p:cNvPr id="491" name="Google Shape;491;gc4dd99afed_1_48"/>
          <p:cNvSpPr txBox="1">
            <a:spLocks noGrp="1"/>
          </p:cNvSpPr>
          <p:nvPr>
            <p:ph type="body" idx="1"/>
          </p:nvPr>
        </p:nvSpPr>
        <p:spPr>
          <a:xfrm>
            <a:off x="288525" y="1600200"/>
            <a:ext cx="4569900" cy="4526100"/>
          </a:xfrm>
          <a:prstGeom prst="rect">
            <a:avLst/>
          </a:prstGeom>
          <a:noFill/>
          <a:ln>
            <a:noFill/>
          </a:ln>
        </p:spPr>
        <p:txBody>
          <a:bodyPr spcFirstLastPara="1" wrap="square" lIns="91425" tIns="45700" rIns="91425" bIns="45700" anchor="t" anchorCtr="0">
            <a:normAutofit fontScale="77500" lnSpcReduction="20000"/>
          </a:bodyPr>
          <a:lstStyle/>
          <a:p>
            <a:pPr marL="0" lvl="0" indent="0" algn="just" rtl="0">
              <a:lnSpc>
                <a:spcPct val="100000"/>
              </a:lnSpc>
              <a:spcBef>
                <a:spcPts val="360"/>
              </a:spcBef>
              <a:spcAft>
                <a:spcPts val="0"/>
              </a:spcAft>
              <a:buSzPct val="83336"/>
              <a:buNone/>
            </a:pPr>
            <a:r>
              <a:rPr lang="it-IT" sz="2787"/>
              <a:t>Tree, human and living things have </a:t>
            </a:r>
            <a:r>
              <a:rPr lang="it-IT" sz="2787" b="1"/>
              <a:t>different time perception</a:t>
            </a:r>
            <a:r>
              <a:rPr lang="it-IT" sz="2787"/>
              <a:t>.</a:t>
            </a:r>
            <a:endParaRPr sz="2787"/>
          </a:p>
          <a:p>
            <a:pPr marL="0" lvl="0" indent="0" algn="just" rtl="0">
              <a:lnSpc>
                <a:spcPct val="100000"/>
              </a:lnSpc>
              <a:spcBef>
                <a:spcPts val="360"/>
              </a:spcBef>
              <a:spcAft>
                <a:spcPts val="0"/>
              </a:spcAft>
              <a:buSzPct val="83336"/>
              <a:buNone/>
            </a:pPr>
            <a:r>
              <a:rPr lang="it-IT" sz="2787"/>
              <a:t>This concept was investigated by Gerard Grisey that correlated bugs high time perception to whales low time perception.</a:t>
            </a:r>
            <a:endParaRPr sz="2787"/>
          </a:p>
          <a:p>
            <a:pPr marL="0" lvl="0" indent="0" algn="just" rtl="0">
              <a:lnSpc>
                <a:spcPct val="100000"/>
              </a:lnSpc>
              <a:spcBef>
                <a:spcPts val="360"/>
              </a:spcBef>
              <a:spcAft>
                <a:spcPts val="0"/>
              </a:spcAft>
              <a:buSzPct val="83336"/>
              <a:buNone/>
            </a:pPr>
            <a:r>
              <a:rPr lang="it-IT" sz="2787"/>
              <a:t>In our case the time is </a:t>
            </a:r>
            <a:r>
              <a:rPr lang="it-IT" sz="2787" b="1"/>
              <a:t>adapted </a:t>
            </a:r>
            <a:r>
              <a:rPr lang="it-IT" sz="2787"/>
              <a:t>to the human </a:t>
            </a:r>
            <a:r>
              <a:rPr lang="it-IT" sz="2787" b="1"/>
              <a:t>time perception</a:t>
            </a:r>
            <a:r>
              <a:rPr lang="it-IT" sz="2787"/>
              <a:t>, </a:t>
            </a:r>
            <a:r>
              <a:rPr lang="it-IT" sz="2787">
                <a:solidFill>
                  <a:srgbClr val="202124"/>
                </a:solidFill>
              </a:rPr>
              <a:t>which makes the tree grow in a way that is perceptible to a man in a short time.</a:t>
            </a:r>
            <a:endParaRPr sz="2787">
              <a:solidFill>
                <a:srgbClr val="202124"/>
              </a:solidFill>
            </a:endParaRPr>
          </a:p>
          <a:p>
            <a:pPr marL="0" lvl="0" indent="0" algn="just" rtl="0">
              <a:lnSpc>
                <a:spcPct val="100000"/>
              </a:lnSpc>
              <a:spcBef>
                <a:spcPts val="360"/>
              </a:spcBef>
              <a:spcAft>
                <a:spcPts val="0"/>
              </a:spcAft>
              <a:buSzPct val="83336"/>
              <a:buNone/>
            </a:pPr>
            <a:endParaRPr sz="2787">
              <a:solidFill>
                <a:srgbClr val="202124"/>
              </a:solidFill>
            </a:endParaRPr>
          </a:p>
          <a:p>
            <a:pPr marL="0" lvl="0" indent="0" algn="just" rtl="0">
              <a:lnSpc>
                <a:spcPct val="100000"/>
              </a:lnSpc>
              <a:spcBef>
                <a:spcPts val="360"/>
              </a:spcBef>
              <a:spcAft>
                <a:spcPts val="0"/>
              </a:spcAft>
              <a:buSzPct val="83336"/>
              <a:buNone/>
            </a:pPr>
            <a:r>
              <a:rPr lang="it-IT" sz="2787">
                <a:solidFill>
                  <a:srgbClr val="202124"/>
                </a:solidFill>
              </a:rPr>
              <a:t>The </a:t>
            </a:r>
            <a:r>
              <a:rPr lang="it-IT" sz="2787" b="1">
                <a:solidFill>
                  <a:srgbClr val="202124"/>
                </a:solidFill>
              </a:rPr>
              <a:t>environment</a:t>
            </a:r>
            <a:r>
              <a:rPr lang="it-IT" sz="2787">
                <a:solidFill>
                  <a:srgbClr val="202124"/>
                </a:solidFill>
              </a:rPr>
              <a:t> contains some interactive elements that </a:t>
            </a:r>
            <a:r>
              <a:rPr lang="it-IT" sz="2787" b="1">
                <a:solidFill>
                  <a:srgbClr val="202124"/>
                </a:solidFill>
              </a:rPr>
              <a:t>change</a:t>
            </a:r>
            <a:r>
              <a:rPr lang="it-IT" sz="2787">
                <a:solidFill>
                  <a:srgbClr val="202124"/>
                </a:solidFill>
              </a:rPr>
              <a:t> between each </a:t>
            </a:r>
            <a:r>
              <a:rPr lang="it-IT" sz="2787" b="1">
                <a:solidFill>
                  <a:srgbClr val="202124"/>
                </a:solidFill>
              </a:rPr>
              <a:t>musical genre</a:t>
            </a:r>
            <a:r>
              <a:rPr lang="it-IT" sz="2787">
                <a:solidFill>
                  <a:srgbClr val="202124"/>
                </a:solidFill>
              </a:rPr>
              <a:t>.</a:t>
            </a:r>
            <a:endParaRPr sz="2787">
              <a:solidFill>
                <a:srgbClr val="202124"/>
              </a:solidFill>
            </a:endParaRPr>
          </a:p>
          <a:p>
            <a:pPr marL="0" lvl="0" indent="0" algn="l" rtl="0">
              <a:lnSpc>
                <a:spcPct val="100000"/>
              </a:lnSpc>
              <a:spcBef>
                <a:spcPts val="360"/>
              </a:spcBef>
              <a:spcAft>
                <a:spcPts val="0"/>
              </a:spcAft>
              <a:buSzPct val="110599"/>
              <a:buNone/>
            </a:pPr>
            <a:endParaRPr sz="2100">
              <a:solidFill>
                <a:srgbClr val="202124"/>
              </a:solidFill>
              <a:highlight>
                <a:srgbClr val="F8F9FA"/>
              </a:highlight>
            </a:endParaRPr>
          </a:p>
          <a:p>
            <a:pPr marL="0" lvl="0" indent="0" algn="l" rtl="0">
              <a:lnSpc>
                <a:spcPct val="100000"/>
              </a:lnSpc>
              <a:spcBef>
                <a:spcPts val="360"/>
              </a:spcBef>
              <a:spcAft>
                <a:spcPts val="0"/>
              </a:spcAft>
              <a:buSzPct val="105571"/>
              <a:buNone/>
            </a:pPr>
            <a:endParaRPr/>
          </a:p>
        </p:txBody>
      </p:sp>
      <p:sp>
        <p:nvSpPr>
          <p:cNvPr id="492" name="Google Shape;492;gc4dd99afed_1_48"/>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93" name="Google Shape;493;gc4dd99afed_1_48"/>
          <p:cNvPicPr preferRelativeResize="0"/>
          <p:nvPr/>
        </p:nvPicPr>
        <p:blipFill rotWithShape="1">
          <a:blip r:embed="rId3">
            <a:alphaModFix/>
          </a:blip>
          <a:srcRect l="10309" t="5562" r="16830" b="17609"/>
          <a:stretch/>
        </p:blipFill>
        <p:spPr>
          <a:xfrm>
            <a:off x="5040200" y="2396175"/>
            <a:ext cx="3933025" cy="2342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gc4dd99afed_1_60"/>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200"/>
              <a:t>Aesthethic choices: Colors and Light </a:t>
            </a:r>
            <a:endParaRPr sz="3200"/>
          </a:p>
        </p:txBody>
      </p:sp>
      <p:sp>
        <p:nvSpPr>
          <p:cNvPr id="500" name="Google Shape;500;gc4dd99afed_1_60"/>
          <p:cNvSpPr txBox="1">
            <a:spLocks noGrp="1"/>
          </p:cNvSpPr>
          <p:nvPr>
            <p:ph type="body" idx="1"/>
          </p:nvPr>
        </p:nvSpPr>
        <p:spPr>
          <a:xfrm>
            <a:off x="457200" y="1600200"/>
            <a:ext cx="8323800" cy="4526100"/>
          </a:xfrm>
          <a:prstGeom prst="rect">
            <a:avLst/>
          </a:prstGeom>
          <a:noFill/>
          <a:ln>
            <a:noFill/>
          </a:ln>
        </p:spPr>
        <p:txBody>
          <a:bodyPr spcFirstLastPara="1" wrap="square" lIns="91425" tIns="45700" rIns="91425" bIns="45700" anchor="t" anchorCtr="0">
            <a:normAutofit/>
          </a:bodyPr>
          <a:lstStyle/>
          <a:p>
            <a:pPr marL="0" lvl="0" indent="0" algn="just" rtl="0">
              <a:lnSpc>
                <a:spcPct val="100000"/>
              </a:lnSpc>
              <a:spcBef>
                <a:spcPts val="360"/>
              </a:spcBef>
              <a:spcAft>
                <a:spcPts val="0"/>
              </a:spcAft>
              <a:buSzPts val="1800"/>
              <a:buNone/>
            </a:pPr>
            <a:r>
              <a:rPr lang="it-IT"/>
              <a:t>Colors and sounds are associated by the superposition of the color chromatic wheel and the music chromatic wheel.</a:t>
            </a:r>
            <a:endParaRPr/>
          </a:p>
          <a:p>
            <a:pPr marL="0" lvl="0" indent="0" algn="just" rtl="0">
              <a:lnSpc>
                <a:spcPct val="100000"/>
              </a:lnSpc>
              <a:spcBef>
                <a:spcPts val="360"/>
              </a:spcBef>
              <a:spcAft>
                <a:spcPts val="0"/>
              </a:spcAft>
              <a:buSzPts val="1800"/>
              <a:buNone/>
            </a:pPr>
            <a:r>
              <a:rPr lang="it-IT"/>
              <a:t>The light intensity is associated to the intensity of the sound.</a:t>
            </a:r>
            <a:endParaRPr/>
          </a:p>
          <a:p>
            <a:pPr marL="0" marR="38100" lvl="0" indent="0" algn="just" rtl="0">
              <a:lnSpc>
                <a:spcPct val="128571"/>
              </a:lnSpc>
              <a:spcBef>
                <a:spcPts val="0"/>
              </a:spcBef>
              <a:spcAft>
                <a:spcPts val="0"/>
              </a:spcAft>
              <a:buClr>
                <a:schemeClr val="dk1"/>
              </a:buClr>
              <a:buSzPts val="1100"/>
              <a:buFont typeface="Arial"/>
              <a:buNone/>
            </a:pPr>
            <a:r>
              <a:rPr lang="it-IT">
                <a:solidFill>
                  <a:srgbClr val="202124"/>
                </a:solidFill>
              </a:rPr>
              <a:t>This synaesthetics choices are very common in classical music since the 700’.</a:t>
            </a:r>
            <a:endParaRPr>
              <a:solidFill>
                <a:srgbClr val="202124"/>
              </a:solidFill>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a:p>
        </p:txBody>
      </p:sp>
      <p:sp>
        <p:nvSpPr>
          <p:cNvPr id="501" name="Google Shape;501;gc4dd99afed_1_60"/>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2" name="Google Shape;502;gc4dd99afed_1_60"/>
          <p:cNvPicPr preferRelativeResize="0"/>
          <p:nvPr/>
        </p:nvPicPr>
        <p:blipFill rotWithShape="1">
          <a:blip r:embed="rId3">
            <a:alphaModFix/>
          </a:blip>
          <a:srcRect l="8134" t="32196" r="63491" b="24242"/>
          <a:stretch/>
        </p:blipFill>
        <p:spPr>
          <a:xfrm>
            <a:off x="2949227" y="3312325"/>
            <a:ext cx="3245552" cy="2813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gc4dd99afed_1_66"/>
          <p:cNvSpPr txBox="1">
            <a:spLocks noGrp="1"/>
          </p:cNvSpPr>
          <p:nvPr>
            <p:ph type="ctrTitle"/>
          </p:nvPr>
        </p:nvSpPr>
        <p:spPr>
          <a:xfrm>
            <a:off x="641534" y="4149725"/>
            <a:ext cx="7772400" cy="968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3600"/>
              <a:buNone/>
            </a:pPr>
            <a:r>
              <a:rPr lang="it-IT"/>
              <a:t>General description </a:t>
            </a:r>
            <a:endParaRPr/>
          </a:p>
        </p:txBody>
      </p:sp>
      <p:sp>
        <p:nvSpPr>
          <p:cNvPr id="509" name="Google Shape;509;gc4dd99afed_1_66"/>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440"/>
              </a:spcBef>
              <a:spcAft>
                <a:spcPts val="0"/>
              </a:spcAft>
              <a:buSzPts val="2200"/>
              <a:buNone/>
            </a:pPr>
            <a:endParaRPr/>
          </a:p>
        </p:txBody>
      </p:sp>
      <p:pic>
        <p:nvPicPr>
          <p:cNvPr id="510" name="Google Shape;510;gc4dd99afed_1_66"/>
          <p:cNvPicPr preferRelativeResize="0"/>
          <p:nvPr/>
        </p:nvPicPr>
        <p:blipFill rotWithShape="1">
          <a:blip r:embed="rId3">
            <a:alphaModFix/>
          </a:blip>
          <a:srcRect/>
          <a:stretch/>
        </p:blipFill>
        <p:spPr>
          <a:xfrm>
            <a:off x="1838363" y="139025"/>
            <a:ext cx="5467275" cy="364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gc4dd99afed_1_78"/>
          <p:cNvSpPr txBox="1">
            <a:spLocks noGrp="1"/>
          </p:cNvSpPr>
          <p:nvPr>
            <p:ph type="title"/>
          </p:nvPr>
        </p:nvSpPr>
        <p:spPr>
          <a:xfrm>
            <a:off x="288521" y="139166"/>
            <a:ext cx="8580900" cy="840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800"/>
              <a:buNone/>
            </a:pPr>
            <a:r>
              <a:rPr lang="it-IT" sz="3000"/>
              <a:t>General description</a:t>
            </a:r>
            <a:endParaRPr sz="3000"/>
          </a:p>
        </p:txBody>
      </p:sp>
      <p:sp>
        <p:nvSpPr>
          <p:cNvPr id="517" name="Google Shape;517;gc4dd99afed_1_78"/>
          <p:cNvSpPr txBox="1">
            <a:spLocks noGrp="1"/>
          </p:cNvSpPr>
          <p:nvPr>
            <p:ph type="body" idx="1"/>
          </p:nvPr>
        </p:nvSpPr>
        <p:spPr>
          <a:xfrm>
            <a:off x="457200" y="1600200"/>
            <a:ext cx="8323800" cy="4526100"/>
          </a:xfrm>
          <a:prstGeom prst="rect">
            <a:avLst/>
          </a:prstGeom>
          <a:noFill/>
          <a:ln>
            <a:noFill/>
          </a:ln>
        </p:spPr>
        <p:txBody>
          <a:bodyPr spcFirstLastPara="1" wrap="square" lIns="91425" tIns="45700" rIns="91425" bIns="45700" anchor="t" anchorCtr="0">
            <a:normAutofit/>
          </a:bodyPr>
          <a:lstStyle/>
          <a:p>
            <a:pPr marL="457200" lvl="0" indent="-342900" algn="l" rtl="0">
              <a:lnSpc>
                <a:spcPct val="100000"/>
              </a:lnSpc>
              <a:spcBef>
                <a:spcPts val="360"/>
              </a:spcBef>
              <a:spcAft>
                <a:spcPts val="0"/>
              </a:spcAft>
              <a:buSzPts val="1800"/>
              <a:buChar char="●"/>
            </a:pPr>
            <a:r>
              <a:rPr lang="it-IT"/>
              <a:t>The application consists in a 3D world composed by a planet with a growing tree on its surface.</a:t>
            </a:r>
            <a:endParaRPr/>
          </a:p>
          <a:p>
            <a:pPr marL="457200" lvl="0" indent="0" algn="l" rtl="0">
              <a:lnSpc>
                <a:spcPct val="100000"/>
              </a:lnSpc>
              <a:spcBef>
                <a:spcPts val="360"/>
              </a:spcBef>
              <a:spcAft>
                <a:spcPts val="0"/>
              </a:spcAft>
              <a:buSzPts val="1800"/>
              <a:buNone/>
            </a:pPr>
            <a:endParaRPr/>
          </a:p>
          <a:p>
            <a:pPr marL="457200" lvl="0" indent="-342900" algn="l" rtl="0">
              <a:lnSpc>
                <a:spcPct val="100000"/>
              </a:lnSpc>
              <a:spcBef>
                <a:spcPts val="360"/>
              </a:spcBef>
              <a:spcAft>
                <a:spcPts val="0"/>
              </a:spcAft>
              <a:buSzPts val="1800"/>
              <a:buChar char="●"/>
            </a:pPr>
            <a:r>
              <a:rPr lang="it-IT"/>
              <a:t>Different visualizations are showed depending on the musical genre that is played, which is determined by the application itself.</a:t>
            </a:r>
            <a:endParaRPr/>
          </a:p>
          <a:p>
            <a:pPr marL="457200" lvl="0" indent="0" algn="l" rtl="0">
              <a:lnSpc>
                <a:spcPct val="100000"/>
              </a:lnSpc>
              <a:spcBef>
                <a:spcPts val="360"/>
              </a:spcBef>
              <a:spcAft>
                <a:spcPts val="0"/>
              </a:spcAft>
              <a:buSzPts val="1800"/>
              <a:buNone/>
            </a:pPr>
            <a:endParaRPr/>
          </a:p>
          <a:p>
            <a:pPr marL="457200" lvl="0" indent="-342900" algn="l" rtl="0">
              <a:lnSpc>
                <a:spcPct val="100000"/>
              </a:lnSpc>
              <a:spcBef>
                <a:spcPts val="360"/>
              </a:spcBef>
              <a:spcAft>
                <a:spcPts val="0"/>
              </a:spcAft>
              <a:buSzPts val="1800"/>
              <a:buChar char="●"/>
            </a:pPr>
            <a:r>
              <a:rPr lang="it-IT"/>
              <a:t>Each visualization interacts with the music that is played depending on different musical parameters.</a:t>
            </a:r>
            <a:endParaRPr/>
          </a:p>
          <a:p>
            <a:pPr marL="0" lvl="0" indent="0" algn="l" rtl="0">
              <a:lnSpc>
                <a:spcPct val="100000"/>
              </a:lnSpc>
              <a:spcBef>
                <a:spcPts val="360"/>
              </a:spcBef>
              <a:spcAft>
                <a:spcPts val="0"/>
              </a:spcAft>
              <a:buSzPts val="1800"/>
              <a:buNone/>
            </a:pPr>
            <a:endParaRPr/>
          </a:p>
        </p:txBody>
      </p:sp>
      <p:sp>
        <p:nvSpPr>
          <p:cNvPr id="518" name="Google Shape;518;gc4dd99afed_1_78"/>
          <p:cNvSpPr txBox="1"/>
          <p:nvPr/>
        </p:nvSpPr>
        <p:spPr>
          <a:xfrm>
            <a:off x="170806" y="6337158"/>
            <a:ext cx="3342300" cy="307800"/>
          </a:xfrm>
          <a:prstGeom prst="rect">
            <a:avLst/>
          </a:prstGeom>
          <a:solidFill>
            <a:srgbClr val="728FA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gc4dd99afed_1_84"/>
          <p:cNvSpPr txBox="1">
            <a:spLocks noGrp="1"/>
          </p:cNvSpPr>
          <p:nvPr>
            <p:ph type="ctrTitle"/>
          </p:nvPr>
        </p:nvSpPr>
        <p:spPr>
          <a:xfrm>
            <a:off x="641534" y="4149725"/>
            <a:ext cx="7772400" cy="9684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3600"/>
              <a:buNone/>
            </a:pPr>
            <a:r>
              <a:rPr lang="it-IT"/>
              <a:t>Adopted methodological solutions</a:t>
            </a:r>
            <a:endParaRPr/>
          </a:p>
        </p:txBody>
      </p:sp>
      <p:sp>
        <p:nvSpPr>
          <p:cNvPr id="525" name="Google Shape;525;gc4dd99afed_1_84"/>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440"/>
              </a:spcBef>
              <a:spcAft>
                <a:spcPts val="0"/>
              </a:spcAft>
              <a:buSzPts val="2200"/>
              <a:buNone/>
            </a:pPr>
            <a:endParaRPr/>
          </a:p>
        </p:txBody>
      </p:sp>
      <p:pic>
        <p:nvPicPr>
          <p:cNvPr id="526" name="Google Shape;526;gc4dd99afed_1_84"/>
          <p:cNvPicPr preferRelativeResize="0"/>
          <p:nvPr/>
        </p:nvPicPr>
        <p:blipFill rotWithShape="1">
          <a:blip r:embed="rId3">
            <a:alphaModFix/>
          </a:blip>
          <a:srcRect/>
          <a:stretch/>
        </p:blipFill>
        <p:spPr>
          <a:xfrm>
            <a:off x="1110013" y="0"/>
            <a:ext cx="6835421" cy="3844924"/>
          </a:xfrm>
          <a:prstGeom prst="rect">
            <a:avLst/>
          </a:prstGeom>
          <a:noFill/>
          <a:ln>
            <a:noFill/>
          </a:ln>
        </p:spPr>
      </p:pic>
    </p:spTree>
  </p:cSld>
  <p:clrMapOvr>
    <a:masterClrMapping/>
  </p:clrMapOvr>
</p:sld>
</file>

<file path=ppt/theme/theme1.xml><?xml version="1.0" encoding="utf-8"?>
<a:theme xmlns:a="http://schemas.openxmlformats.org/drawingml/2006/main" name="POLI">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i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1837</Words>
  <Application>Microsoft Office PowerPoint</Application>
  <PresentationFormat>Presentazione su schermo (4:3)</PresentationFormat>
  <Paragraphs>271</Paragraphs>
  <Slides>35</Slides>
  <Notes>33</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35</vt:i4>
      </vt:variant>
    </vt:vector>
  </HeadingPairs>
  <TitlesOfParts>
    <vt:vector size="39" baseType="lpstr">
      <vt:lpstr>Arial</vt:lpstr>
      <vt:lpstr>Calibri</vt:lpstr>
      <vt:lpstr>Noto Sans Symbols</vt:lpstr>
      <vt:lpstr>POLI</vt:lpstr>
      <vt:lpstr>Titolo presentazione sottotitolo</vt:lpstr>
      <vt:lpstr>Abstract</vt:lpstr>
      <vt:lpstr>Presentazione standard di PowerPoint</vt:lpstr>
      <vt:lpstr>Motivations</vt:lpstr>
      <vt:lpstr>Aesthetic choices : Tree - environment</vt:lpstr>
      <vt:lpstr>Aesthethic choices: Colors and Light </vt:lpstr>
      <vt:lpstr>General description </vt:lpstr>
      <vt:lpstr>General description</vt:lpstr>
      <vt:lpstr>Adopted methodological solutions</vt:lpstr>
      <vt:lpstr>Adopted methodological solutions</vt:lpstr>
      <vt:lpstr>Technical details</vt:lpstr>
      <vt:lpstr>Python implementation</vt:lpstr>
      <vt:lpstr>Feature Extraction</vt:lpstr>
      <vt:lpstr>Extracted features </vt:lpstr>
      <vt:lpstr>Statistical moments  </vt:lpstr>
      <vt:lpstr>Feature Analysis and Visualization: </vt:lpstr>
      <vt:lpstr>LDA algorithm</vt:lpstr>
      <vt:lpstr>Support Vector Machine Classification </vt:lpstr>
      <vt:lpstr>Confusion matrix plot</vt:lpstr>
      <vt:lpstr>Dynamic classification</vt:lpstr>
      <vt:lpstr>Processing implementation</vt:lpstr>
      <vt:lpstr>Processing implementation: Audio</vt:lpstr>
      <vt:lpstr>Processing implementation: Audio</vt:lpstr>
      <vt:lpstr>Graphical component</vt:lpstr>
      <vt:lpstr>Processing Graphical components: Tree</vt:lpstr>
      <vt:lpstr>Tree: points calculation</vt:lpstr>
      <vt:lpstr>Processing Graphical components: Tree</vt:lpstr>
      <vt:lpstr>Processing Graphical components: Tree</vt:lpstr>
      <vt:lpstr>Presentazione standard di PowerPoint</vt:lpstr>
      <vt:lpstr>Presentazione standard di PowerPoint</vt:lpstr>
      <vt:lpstr>Processing Graphical components: Environment</vt:lpstr>
      <vt:lpstr>Processing Graphical components: Musical genre components</vt:lpstr>
      <vt:lpstr>Processing Graphical components: Musical genre components</vt:lpstr>
      <vt:lpstr>Processing Graphical components: Musical genre components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Titolo presentazione sottotitolo</dc:title>
  <dc:creator>Alessandro Colleoni</dc:creator>
  <cp:lastModifiedBy>Nicolo' Botti</cp:lastModifiedBy>
  <cp:revision>1</cp:revision>
  <dcterms:created xsi:type="dcterms:W3CDTF">2015-05-26T12:27:57Z</dcterms:created>
  <dcterms:modified xsi:type="dcterms:W3CDTF">2021-03-16T19:52:05Z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0x010100DE05B5B8F3044445B2E2AE77D29A70E5</vt:lpwstr>
  </property>
</Properties>
</file>